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 name="Shape 102"/>
          <p:cNvSpPr/>
          <p:nvPr>
            <p:ph type="sldImg"/>
          </p:nvPr>
        </p:nvSpPr>
        <p:spPr>
          <a:prstGeom prst="rect">
            <a:avLst/>
          </a:prstGeom>
        </p:spPr>
        <p:txBody>
          <a:bodyPr/>
          <a:lstStyle/>
          <a:p>
            <a:pPr/>
          </a:p>
        </p:txBody>
      </p:sp>
      <p:sp>
        <p:nvSpPr>
          <p:cNvPr id="103" name="Shape 103"/>
          <p:cNvSpPr/>
          <p:nvPr>
            <p:ph type="body" sz="quarter" idx="1"/>
          </p:nvPr>
        </p:nvSpPr>
        <p:spPr>
          <a:prstGeom prst="rect">
            <a:avLst/>
          </a:prstGeom>
        </p:spPr>
        <p:txBody>
          <a:bodyPr/>
          <a:lstStyle/>
          <a:p>
            <a:pPr>
              <a:defRPr sz="2000"/>
            </a:pPr>
            <a:r>
              <a:t>Good morning everyone, and thank you. </a:t>
            </a:r>
          </a:p>
          <a:p>
            <a:pPr>
              <a:defRPr sz="2000"/>
            </a:pPr>
            <a:r>
              <a:t>For the next twenty minutes I want to talk about the regulatory work running in parallel with our technical development, because it determines whether eCREAM can move from a project to a tool used in care. That work is certification. </a:t>
            </a:r>
          </a:p>
          <a:p>
            <a:pPr>
              <a:defRPr sz="2000"/>
            </a:pPr>
            <a:r>
              <a:t>I will start with what it means to certify an EHR as medical device software, and present the rules behind it. </a:t>
            </a:r>
          </a:p>
          <a:p>
            <a:pPr>
              <a:defRPr sz="2000"/>
            </a:pPr>
            <a:r>
              <a:t>Then I will explain the choices and the methodology we followed for the EHR platform. </a:t>
            </a:r>
          </a:p>
          <a:p>
            <a:pPr>
              <a:defRPr sz="2000"/>
            </a:pPr>
            <a:r>
              <a:t>I will finish with where the work stands today and what comes next.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Shape 130"/>
          <p:cNvSpPr/>
          <p:nvPr>
            <p:ph type="sldImg"/>
          </p:nvPr>
        </p:nvSpPr>
        <p:spPr>
          <a:prstGeom prst="rect">
            <a:avLst/>
          </a:prstGeom>
        </p:spPr>
        <p:txBody>
          <a:bodyPr/>
          <a:lstStyle/>
          <a:p>
            <a:pPr/>
          </a:p>
        </p:txBody>
      </p:sp>
      <p:sp>
        <p:nvSpPr>
          <p:cNvPr id="131" name="Shape 131"/>
          <p:cNvSpPr/>
          <p:nvPr>
            <p:ph type="body" sz="quarter" idx="1"/>
          </p:nvPr>
        </p:nvSpPr>
        <p:spPr>
          <a:prstGeom prst="rect">
            <a:avLst/>
          </a:prstGeom>
        </p:spPr>
        <p:txBody>
          <a:bodyPr/>
          <a:lstStyle/>
          <a:p>
            <a:pPr>
              <a:defRPr sz="2000"/>
            </a:pPr>
            <a:r>
              <a:t>To ground our discussion, we first need to define Software as a Medical Device, or SaMD. By definition, this is software that serves a medical purpose entirely on its own—supporting diagnostic, predictive, or treatment decisions. </a:t>
            </a:r>
          </a:p>
          <a:p>
            <a:pPr>
              <a:defRPr sz="2000"/>
            </a:pPr>
            <a:r>
              <a:t>A crucial point here is that intended use is what decides its status. The underlying technology doesn't make it a device; what matters is what the software claims to do and how it is marketed to clinicians.</a:t>
            </a:r>
          </a:p>
          <a:p>
            <a:pPr>
              <a:defRPr sz="2000"/>
            </a:pPr>
          </a:p>
          <a:p>
            <a:pPr>
              <a:defRPr sz="2000"/>
            </a:pPr>
            <a:r>
              <a:t>Now that we know what we are talking about, let us move to the juridical framework that governs it.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Shape 164"/>
          <p:cNvSpPr/>
          <p:nvPr>
            <p:ph type="sldImg"/>
          </p:nvPr>
        </p:nvSpPr>
        <p:spPr>
          <a:prstGeom prst="rect">
            <a:avLst/>
          </a:prstGeom>
        </p:spPr>
        <p:txBody>
          <a:bodyPr/>
          <a:lstStyle/>
          <a:p>
            <a:pPr/>
          </a:p>
        </p:txBody>
      </p:sp>
      <p:sp>
        <p:nvSpPr>
          <p:cNvPr id="165" name="Shape 165"/>
          <p:cNvSpPr/>
          <p:nvPr>
            <p:ph type="body" sz="quarter" idx="1"/>
          </p:nvPr>
        </p:nvSpPr>
        <p:spPr>
          <a:prstGeom prst="rect">
            <a:avLst/>
          </a:prstGeom>
        </p:spPr>
        <p:txBody>
          <a:bodyPr/>
          <a:lstStyle/>
          <a:p>
            <a:pPr>
              <a:defRPr sz="2000"/>
            </a:pPr>
            <a:r>
              <a:t>Our legal framework is anchored in the European Medical Device Regulation (MDR) 2017/745, which has been fully in force and directly binding across the EU since May 2021. </a:t>
            </a:r>
          </a:p>
          <a:p>
            <a:pPr>
              <a:defRPr sz="2000"/>
            </a:pPr>
            <a:r>
              <a:t>Certifying under this regulation is not just about paperwork; it requires proving strict compliance through documented evidence. This spans safety and performance requirements, risk classification under Rule 11, robust technical documentation, a formal conformity assessment with a notified body for Class IIa software and above, and ongoing post-market surveillance.</a:t>
            </a:r>
            <a:br/>
          </a:p>
          <a:p>
            <a:pPr>
              <a:defRPr sz="2000"/>
            </a:pPr>
            <a:r>
              <a:t>To demonstrate compliance with the MDR, we rely on established harmonized standards. </a:t>
            </a:r>
          </a:p>
          <a:p>
            <a:pPr>
              <a:defRPr sz="2000"/>
            </a:pPr>
            <a:r>
              <a:t>We follow ISO 14971 for comprehensive risk management—identifying what can go wrong and defining our controls. </a:t>
            </a:r>
          </a:p>
          <a:p>
            <a:pPr>
              <a:defRPr sz="2000"/>
            </a:pPr>
            <a:r>
              <a:t>We adhere to IEC 62304 for the software lifecycle, governing how the code is designed, built, and tested. </a:t>
            </a:r>
          </a:p>
          <a:p>
            <a:pPr>
              <a:defRPr sz="2000"/>
            </a:pPr>
            <a:r>
              <a:t>Additionally, IEC 62366 ensures usability so that clinicians can interact with the system safely, supplemented by the MDCG 2019-11 guidance.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Shape 175"/>
          <p:cNvSpPr/>
          <p:nvPr>
            <p:ph type="sldImg"/>
          </p:nvPr>
        </p:nvSpPr>
        <p:spPr>
          <a:prstGeom prst="rect">
            <a:avLst/>
          </a:prstGeom>
        </p:spPr>
        <p:txBody>
          <a:bodyPr/>
          <a:lstStyle/>
          <a:p>
            <a:pPr/>
          </a:p>
        </p:txBody>
      </p:sp>
      <p:sp>
        <p:nvSpPr>
          <p:cNvPr id="176" name="Shape 176"/>
          <p:cNvSpPr/>
          <p:nvPr>
            <p:ph type="body" sz="quarter" idx="1"/>
          </p:nvPr>
        </p:nvSpPr>
        <p:spPr>
          <a:prstGeom prst="rect">
            <a:avLst/>
          </a:prstGeom>
        </p:spPr>
        <p:txBody>
          <a:bodyPr/>
          <a:lstStyle/>
          <a:p>
            <a:pPr>
              <a:defRPr sz="2000"/>
            </a:pPr>
            <a:r>
              <a:t>Under Rule 11 of the MDR, software is categorized into risk classes based on its output and clinical impact. </a:t>
            </a:r>
          </a:p>
          <a:p>
            <a:pPr>
              <a:defRPr sz="2000"/>
            </a:pPr>
            <a:r>
              <a:t>Class I software simply displays data with no input to clinical decisions. </a:t>
            </a:r>
          </a:p>
          <a:p>
            <a:pPr>
              <a:defRPr sz="2000"/>
            </a:pPr>
            <a:r>
              <a:t>Class IIa—which is where our certified module sits—provides information for diagnostic or therapeutic decisions, such as suggesting a likely diagnosis for clinician review.</a:t>
            </a:r>
          </a:p>
          <a:p>
            <a:pPr>
              <a:defRPr sz="2000"/>
            </a:pPr>
            <a:r>
              <a:t>Classes IIb and III step up into higher-risk territories like dose calculations for high-risk drugs or automated therapy decisions. </a:t>
            </a:r>
          </a:p>
          <a:p>
            <a:pPr>
              <a:defRPr sz="2000"/>
            </a:pPr>
            <a:r>
              <a:t>Class III is for decisions where an error could cause death or irreversible harm. </a:t>
            </a:r>
          </a:p>
          <a:p>
            <a:pPr>
              <a:defRPr sz="2000"/>
            </a:pPr>
            <a:r>
              <a:t>Naturally, the higher the class, the stricter the scrutiny, requiring independent assessment by a notified body from Class IIa upwards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Shape 206"/>
          <p:cNvSpPr/>
          <p:nvPr>
            <p:ph type="sldImg"/>
          </p:nvPr>
        </p:nvSpPr>
        <p:spPr>
          <a:prstGeom prst="rect">
            <a:avLst/>
          </a:prstGeom>
        </p:spPr>
        <p:txBody>
          <a:bodyPr/>
          <a:lstStyle/>
          <a:p>
            <a:pPr/>
          </a:p>
        </p:txBody>
      </p:sp>
      <p:sp>
        <p:nvSpPr>
          <p:cNvPr id="207" name="Shape 207"/>
          <p:cNvSpPr/>
          <p:nvPr>
            <p:ph type="body" sz="quarter" idx="1"/>
          </p:nvPr>
        </p:nvSpPr>
        <p:spPr>
          <a:prstGeom prst="rect">
            <a:avLst/>
          </a:prstGeom>
        </p:spPr>
        <p:txBody>
          <a:bodyPr/>
          <a:lstStyle/>
          <a:p>
            <a:pPr>
              <a:defRPr sz="2000"/>
            </a:pPr>
            <a:r>
              <a:t>Now to eCREAM. This is a simplified view of the platform architecture. eCREAM is a monolith, but a monolith divided into modules: a frontend with the ER dashboard and the admin dashboard, and a backend with core services for authentication, permissions and auditing, and the services that handle the patient process, FHIR data storage, catalogs, settings and the bridge to the hospital. </a:t>
            </a:r>
          </a:p>
          <a:p>
            <a:pPr>
              <a:defRPr sz="2000"/>
            </a:pPr>
          </a:p>
          <a:p>
            <a:pPr>
              <a:defRPr sz="2000"/>
            </a:pPr>
            <a:r>
              <a:t>When we started thinking about certification, we asked ourselves: do we certify the whole platform, or only what needs to be certified? The architecture gave us the answer. We decided to aggregate every operation that falls under the MDR in a single module, which we called the Reasoner. So we did not choose what to certify after the fact: we designed the platform so that what must be certified is in one place. </a:t>
            </a:r>
          </a:p>
          <a:p>
            <a:pPr>
              <a:defRPr sz="2000"/>
            </a:pPr>
          </a:p>
          <a:p>
            <a:pPr>
              <a:defRPr sz="2000"/>
            </a:pPr>
            <a:r>
              <a:t>The consequence is that we certify this service only, and not the whole platform. The scope is smaller, so documentation, cost and risk are smaller. And the boundary is clear: everybody knows what is inside the certification and what is not. There is a price, of course. The Reasoner is not isolated from the rest: it depends on the core services, and on Catalogs and Settings. These interfaces must be described precisely, and we must keep the boundary under control over time. But we believe this is the right balance between regulatory effort and the value for the project.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Shape 253"/>
          <p:cNvSpPr/>
          <p:nvPr>
            <p:ph type="sldImg"/>
          </p:nvPr>
        </p:nvSpPr>
        <p:spPr>
          <a:prstGeom prst="rect">
            <a:avLst/>
          </a:prstGeom>
        </p:spPr>
        <p:txBody>
          <a:bodyPr/>
          <a:lstStyle/>
          <a:p>
            <a:pPr/>
          </a:p>
        </p:txBody>
      </p:sp>
      <p:sp>
        <p:nvSpPr>
          <p:cNvPr id="254" name="Shape 254"/>
          <p:cNvSpPr/>
          <p:nvPr>
            <p:ph type="body" sz="quarter" idx="1"/>
          </p:nvPr>
        </p:nvSpPr>
        <p:spPr>
          <a:prstGeom prst="rect">
            <a:avLst/>
          </a:prstGeom>
        </p:spPr>
        <p:txBody>
          <a:bodyPr/>
          <a:lstStyle/>
          <a:p>
            <a:pPr>
              <a:defRPr sz="2000"/>
            </a:pPr>
            <a:r>
              <a:t>Let us look at what the Reasoner actually does, because this is what we are certifying. </a:t>
            </a:r>
          </a:p>
          <a:p>
            <a:pPr>
              <a:defRPr sz="2000"/>
            </a:pPr>
          </a:p>
          <a:p>
            <a:pPr>
              <a:defRPr sz="2000"/>
            </a:pPr>
            <a:r>
              <a:t>It has four tasks. </a:t>
            </a:r>
          </a:p>
          <a:p>
            <a:pPr>
              <a:defRPr sz="2000"/>
            </a:pPr>
          </a:p>
          <a:p>
            <a:pPr>
              <a:defRPr sz="2000"/>
            </a:pPr>
            <a:r>
              <a:t>First, it suggests the triage priority code. It receives the data entered at triage: vital parameters, main complaint, AVPU, pain scale, care complexity. And it proposes a priority code. </a:t>
            </a:r>
          </a:p>
          <a:p>
            <a:pPr>
              <a:defRPr sz="2000"/>
            </a:pPr>
            <a:r>
              <a:t>Second, it calculates validated clinical risk scores: NEWS2 for clinical deterioration, HEART for cardiac event risk, RACE for stroke severity and ROSIER for stroke recognition. </a:t>
            </a:r>
          </a:p>
          <a:p>
            <a:pPr>
              <a:defRPr sz="2000"/>
            </a:pPr>
            <a:r>
              <a:t>Third, it drafts clinical notes using a large language model: clinical diary entries and ISBAR handover summaries. They are drafts, and the clinician reviews them. </a:t>
            </a:r>
          </a:p>
          <a:p>
            <a:pPr>
              <a:defRPr sz="2000"/>
            </a:pPr>
            <a:r>
              <a:t>Fourth, when a physician prescribes a medication, it checks it against the recorded allergies, using an external pharmacological database, and shows a warning that must be acknowledged before the prescription is confirmed. </a:t>
            </a:r>
          </a:p>
          <a:p>
            <a:pPr>
              <a:defRPr sz="2000"/>
            </a:pPr>
          </a:p>
          <a:p>
            <a:pPr>
              <a:defRPr sz="2000"/>
            </a:pPr>
            <a:r>
              <a:t>Two design principles apply to all of them. The Reasoner is stateless: it does not store anything, and the results are returned to the platform. And the clinician decides: a suggestion is always confirmed by the triage nurse or physician before it is stored. This is why a wrong suggestion does not directly corrupt the clinical record, and it is an important point for the risk analysis.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Shape 313"/>
          <p:cNvSpPr/>
          <p:nvPr>
            <p:ph type="sldImg"/>
          </p:nvPr>
        </p:nvSpPr>
        <p:spPr>
          <a:prstGeom prst="rect">
            <a:avLst/>
          </a:prstGeom>
        </p:spPr>
        <p:txBody>
          <a:bodyPr/>
          <a:lstStyle/>
          <a:p>
            <a:pPr/>
          </a:p>
        </p:txBody>
      </p:sp>
      <p:sp>
        <p:nvSpPr>
          <p:cNvPr id="314" name="Shape 314"/>
          <p:cNvSpPr/>
          <p:nvPr>
            <p:ph type="body" sz="quarter" idx="1"/>
          </p:nvPr>
        </p:nvSpPr>
        <p:spPr>
          <a:prstGeom prst="rect">
            <a:avLst/>
          </a:prstGeom>
        </p:spPr>
        <p:txBody>
          <a:bodyPr/>
          <a:lstStyle/>
          <a:p>
            <a:pPr>
              <a:defRPr sz="2000"/>
            </a:pPr>
            <a:r>
              <a:t>Navigating this regulatory landscape successfully requires specialized expertise. </a:t>
            </a:r>
          </a:p>
          <a:p>
            <a:pPr>
              <a:defRPr sz="2000"/>
            </a:pPr>
            <a:r>
              <a:t>Our team at DHILab handles all the technical content—requirements, design, risk analysis, implementation, and testing. We partner with MAYTAL, a specialized regulatory consultancy that provides template structures, document frameworks, and rigorous reviews against international standards.</a:t>
            </a:r>
          </a:p>
          <a:p>
            <a:pPr>
              <a:defRPr sz="2000"/>
            </a:pPr>
            <a:r>
              <a:t>In practice it is a loop: we write, they review, we correct. This matters for two reasons. It reduces the risk of discovering problems late, and it makes sure our documents are written the way an auditor expects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Shape 350"/>
          <p:cNvSpPr/>
          <p:nvPr>
            <p:ph type="sldImg"/>
          </p:nvPr>
        </p:nvSpPr>
        <p:spPr>
          <a:prstGeom prst="rect">
            <a:avLst/>
          </a:prstGeom>
        </p:spPr>
        <p:txBody>
          <a:bodyPr/>
          <a:lstStyle/>
          <a:p>
            <a:pPr/>
          </a:p>
        </p:txBody>
      </p:sp>
      <p:sp>
        <p:nvSpPr>
          <p:cNvPr id="351" name="Shape 351"/>
          <p:cNvSpPr/>
          <p:nvPr>
            <p:ph type="body" sz="quarter" idx="1"/>
          </p:nvPr>
        </p:nvSpPr>
        <p:spPr>
          <a:prstGeom prst="rect">
            <a:avLst/>
          </a:prstGeom>
        </p:spPr>
        <p:txBody>
          <a:bodyPr/>
          <a:lstStyle/>
          <a:p>
            <a:pPr>
              <a:defRPr sz="2000"/>
            </a:pPr>
            <a:r>
              <a:t>Here we have two design documents and the risk analysis. </a:t>
            </a:r>
          </a:p>
          <a:p>
            <a:pPr>
              <a:defRPr sz="2000"/>
            </a:pPr>
            <a:r>
              <a:t>- The Software Architecture Design describes how the software is organised: its main parts, which we call Items and Units, the third-party software we rely on, and how the parts interact. It is done. </a:t>
            </a:r>
          </a:p>
          <a:p>
            <a:pPr>
              <a:defRPr sz="2000"/>
            </a:pPr>
            <a:r>
              <a:t>- The Software Detailed Design goes one level deeper: for each Unit, what goes in, what comes out, and whether it matters for safety and for security. It is done as well. </a:t>
            </a:r>
          </a:p>
          <a:p>
            <a:pPr>
              <a:defRPr sz="2000"/>
            </a:pPr>
            <a:r>
              <a:t>- The Risk Analysis Table lists what can go wrong, how serious it would be, and which controls we put in place. It has had a first review by the certification company, and we are now updating it according to their feedback. One point I want to stress, especially for the clinicians. The Risk Analysis is where the clinical and the technical worlds meet. A hazard you would recognise from practice, for example a wrong or missing result in an emergency setting, becomes a requirement for the software and later a test.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Shape 383"/>
          <p:cNvSpPr/>
          <p:nvPr>
            <p:ph type="sldImg"/>
          </p:nvPr>
        </p:nvSpPr>
        <p:spPr>
          <a:prstGeom prst="rect">
            <a:avLst/>
          </a:prstGeom>
        </p:spPr>
        <p:txBody>
          <a:bodyPr/>
          <a:lstStyle/>
          <a:p>
            <a:pPr/>
          </a:p>
        </p:txBody>
      </p:sp>
      <p:sp>
        <p:nvSpPr>
          <p:cNvPr id="384" name="Shape 384"/>
          <p:cNvSpPr/>
          <p:nvPr>
            <p:ph type="body" sz="quarter" idx="1"/>
          </p:nvPr>
        </p:nvSpPr>
        <p:spPr>
          <a:prstGeom prst="rect">
            <a:avLst/>
          </a:prstGeom>
        </p:spPr>
        <p:txBody>
          <a:bodyPr/>
          <a:lstStyle/>
          <a:p>
            <a:pPr>
              <a:defRPr sz="2000"/>
            </a:pPr>
            <a:r>
              <a:t>Our requirements engineering follows a strict two-tier traceability model. We define System Requirements (SYSR) capturing what the overall system must do to satisfy user and clinical needs. These derive directly into precise, testable Software Requirements (SRS).</a:t>
            </a:r>
          </a:p>
          <a:p>
            <a:pPr>
              <a:defRPr sz="2000"/>
            </a:pPr>
          </a:p>
          <a:p>
            <a:pPr>
              <a:defRPr sz="2000"/>
            </a:pPr>
            <a:r>
              <a:t>The System Requirements and the Software Requirements are in progress as well, and the two are being written side by side. They are related because every software requirement derives from a system requirement, and we must be able to trace it back. </a:t>
            </a:r>
          </a:p>
          <a:p>
            <a:pPr>
              <a:defRPr sz="2000"/>
            </a:pPr>
            <a:r>
              <a:t>Let me give you a pair from the triage function. At system level, the requirement says that before the triage is completed, the operator must be able to accept the proposed priority code or assign a different one. Going down to the software level, the corresponding requirement says that at confirmation the system shows a popup with the priority code suggested by the Reasoner, and requires the triage nurse to explicitly confirm or modify it. It is the same principle at two levels of detail: the software suggests, the clinician decides. The second statement can be verified with a test, and the first one is the reason why it exists. This is why the two documents move together: if a system requirement changes, the software requirements must follow, and the other way round. It is also the basis for what comes next, because the test plan will verify these requirements one by one.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6" name="Shape 436"/>
          <p:cNvSpPr/>
          <p:nvPr>
            <p:ph type="sldImg"/>
          </p:nvPr>
        </p:nvSpPr>
        <p:spPr>
          <a:prstGeom prst="rect">
            <a:avLst/>
          </a:prstGeom>
        </p:spPr>
        <p:txBody>
          <a:bodyPr/>
          <a:lstStyle/>
          <a:p>
            <a:pPr/>
          </a:p>
        </p:txBody>
      </p:sp>
      <p:sp>
        <p:nvSpPr>
          <p:cNvPr id="437" name="Shape 437"/>
          <p:cNvSpPr/>
          <p:nvPr>
            <p:ph type="body" sz="quarter" idx="1"/>
          </p:nvPr>
        </p:nvSpPr>
        <p:spPr>
          <a:prstGeom prst="rect">
            <a:avLst/>
          </a:prstGeom>
        </p:spPr>
        <p:txBody>
          <a:bodyPr/>
          <a:lstStyle>
            <a:lvl1pPr>
              <a:defRPr sz="2000"/>
            </a:lvl1pPr>
          </a:lstStyle>
          <a:p>
            <a:pPr/>
            <a:r>
              <a:t>What comes next is about proving that the Reasoner does what we say it does. There are two documents. The Test Plan defines how each requirement will be verified, and what counts as a pass. The Software Tracking Table is what regulators call traceability. In one sentence: it links every requirement to its risk, to the design element that implements it, and to the test that verifies it. The result is that nothing exists without a reason, and nothing is left untested. If an auditor asks why a function exists, we follow the line back to a requirement and a risk. If they ask how we know it works, we follow it forward to a test. That is where we are heading.</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685800" y="2130425"/>
            <a:ext cx="7772400" cy="1470025"/>
          </a:xfrm>
          <a:prstGeom prst="rect">
            <a:avLst/>
          </a:prstGeom>
        </p:spPr>
        <p:txBody>
          <a:bodyPr/>
          <a:lstStyle/>
          <a:p>
            <a:pPr/>
            <a:r>
              <a:t>Title Text</a:t>
            </a:r>
          </a:p>
        </p:txBody>
      </p:sp>
      <p:sp>
        <p:nvSpPr>
          <p:cNvPr id="12" name="Body Level One…"/>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xfrm>
            <a:off x="457200" y="274638"/>
            <a:ext cx="8229600" cy="1143001"/>
          </a:xfrm>
          <a:prstGeom prst="rect">
            <a:avLst/>
          </a:prstGeom>
        </p:spPr>
        <p:txBody>
          <a:bodyPr/>
          <a:lstStyle/>
          <a:p>
            <a:pPr/>
            <a:r>
              <a:t>Title Text</a:t>
            </a:r>
          </a:p>
        </p:txBody>
      </p:sp>
      <p:sp>
        <p:nvSpPr>
          <p:cNvPr id="21" name="Body Level One…"/>
          <p:cNvSpPr txBox="1"/>
          <p:nvPr>
            <p:ph type="body" idx="1"/>
          </p:nvPr>
        </p:nvSpPr>
        <p:spPr>
          <a:xfrm>
            <a:off x="457200" y="1600200"/>
            <a:ext cx="8229600" cy="452596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722312" y="4406900"/>
            <a:ext cx="7772401" cy="1362075"/>
          </a:xfrm>
          <a:prstGeom prst="rect">
            <a:avLst/>
          </a:prstGeom>
        </p:spPr>
        <p:txBody>
          <a:bodyPr anchor="t"/>
          <a:lstStyle>
            <a:lvl1pPr algn="l">
              <a:defRPr b="1" cap="all" sz="4000"/>
            </a:lvl1pPr>
          </a:lstStyle>
          <a:p>
            <a:pPr/>
            <a:r>
              <a:t>Title Text</a:t>
            </a:r>
          </a:p>
        </p:txBody>
      </p:sp>
      <p:sp>
        <p:nvSpPr>
          <p:cNvPr id="30" name="Body Level One…"/>
          <p:cNvSpPr txBox="1"/>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xfrm>
            <a:off x="457200" y="274638"/>
            <a:ext cx="8229600" cy="1143001"/>
          </a:xfrm>
          <a:prstGeom prst="rect">
            <a:avLst/>
          </a:prstGeom>
        </p:spPr>
        <p:txBody>
          <a:bodyPr/>
          <a:lstStyle/>
          <a:p>
            <a:pPr/>
            <a:r>
              <a:t>Title Text</a:t>
            </a:r>
          </a:p>
        </p:txBody>
      </p:sp>
      <p:sp>
        <p:nvSpPr>
          <p:cNvPr id="39" name="Body Level One…"/>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457200" y="274638"/>
            <a:ext cx="8229600" cy="1143001"/>
          </a:xfrm>
          <a:prstGeom prst="rect">
            <a:avLst/>
          </a:prstGeom>
        </p:spPr>
        <p:txBody>
          <a:bodyPr/>
          <a:lstStyle/>
          <a:p>
            <a:pPr/>
            <a:r>
              <a:t>Title Text</a:t>
            </a:r>
          </a:p>
        </p:txBody>
      </p:sp>
      <p:sp>
        <p:nvSpPr>
          <p:cNvPr id="48"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xfrm>
            <a:off x="457200" y="274638"/>
            <a:ext cx="8229600" cy="1143001"/>
          </a:xfrm>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457200" y="273050"/>
            <a:ext cx="3008314" cy="1162050"/>
          </a:xfrm>
          <a:prstGeom prst="rect">
            <a:avLst/>
          </a:prstGeom>
        </p:spPr>
        <p:txBody>
          <a:bodyPr anchor="b"/>
          <a:lstStyle>
            <a:lvl1pPr algn="l">
              <a:defRPr b="1" sz="2000"/>
            </a:lvl1pPr>
          </a:lstStyle>
          <a:p>
            <a:pPr/>
            <a:r>
              <a:t>Title Text</a:t>
            </a:r>
          </a:p>
        </p:txBody>
      </p:sp>
      <p:sp>
        <p:nvSpPr>
          <p:cNvPr id="73" name="Body Level One…"/>
          <p:cNvSpPr txBox="1"/>
          <p:nvPr>
            <p:ph type="body" sz="half" idx="1"/>
          </p:nvPr>
        </p:nvSpPr>
        <p:spPr>
          <a:xfrm>
            <a:off x="3575050" y="273050"/>
            <a:ext cx="5111750" cy="585311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1792288" y="4800600"/>
            <a:ext cx="5486401" cy="566738"/>
          </a:xfrm>
          <a:prstGeom prst="rect">
            <a:avLst/>
          </a:prstGeom>
        </p:spPr>
        <p:txBody>
          <a:bodyPr anchor="b"/>
          <a:lstStyle>
            <a:lvl1pPr algn="l">
              <a:defRPr b="1" sz="2000"/>
            </a:lvl1pPr>
          </a:lstStyle>
          <a:p>
            <a:pPr/>
            <a:r>
              <a:t>Title Text</a:t>
            </a:r>
          </a:p>
        </p:txBody>
      </p:sp>
      <p:sp>
        <p:nvSpPr>
          <p:cNvPr id="83" name="Picture Placeholder 2"/>
          <p:cNvSpPr/>
          <p:nvPr>
            <p:ph type="pic" sz="half" idx="21"/>
          </p:nvPr>
        </p:nvSpPr>
        <p:spPr>
          <a:xfrm>
            <a:off x="1792288" y="612775"/>
            <a:ext cx="5486401" cy="4114800"/>
          </a:xfrm>
          <a:prstGeom prst="rect">
            <a:avLst/>
          </a:prstGeom>
        </p:spPr>
        <p:txBody>
          <a:bodyPr lIns="91439" rIns="91439">
            <a:noAutofit/>
          </a:bodyPr>
          <a:lstStyle/>
          <a:p>
            <a:pPr/>
          </a:p>
        </p:txBody>
      </p:sp>
      <p:sp>
        <p:nvSpPr>
          <p:cNvPr id="84" name="Body Level One…"/>
          <p:cNvSpPr txBox="1"/>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1pPr>
      <a:lvl2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png"/><Relationship Id="rId9" Type="http://schemas.openxmlformats.org/officeDocument/2006/relationships/image" Target="../media/image1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9.png"/><Relationship Id="rId4" Type="http://schemas.openxmlformats.org/officeDocument/2006/relationships/image" Target="../media/image30.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image" Target="../media/image33.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141C36"/>
        </a:solidFill>
      </p:bgPr>
    </p:bg>
    <p:spTree>
      <p:nvGrpSpPr>
        <p:cNvPr id="1" name=""/>
        <p:cNvGrpSpPr/>
        <p:nvPr/>
      </p:nvGrpSpPr>
      <p:grpSpPr>
        <a:xfrm>
          <a:off x="0" y="0"/>
          <a:ext cx="0" cy="0"/>
          <a:chOff x="0" y="0"/>
          <a:chExt cx="0" cy="0"/>
        </a:xfrm>
      </p:grpSpPr>
      <p:pic>
        <p:nvPicPr>
          <p:cNvPr id="94" name="Picture 1" descr="Picture 1"/>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95" name="Rounded Rectangle 3"/>
          <p:cNvSpPr/>
          <p:nvPr/>
        </p:nvSpPr>
        <p:spPr>
          <a:xfrm>
            <a:off x="587114" y="5792914"/>
            <a:ext cx="2981729" cy="295276"/>
          </a:xfrm>
          <a:prstGeom prst="roundRect">
            <a:avLst>
              <a:gd name="adj" fmla="val 50000"/>
            </a:avLst>
          </a:prstGeom>
          <a:solidFill>
            <a:srgbClr val="202740"/>
          </a:solidFill>
          <a:ln>
            <a:solidFill>
              <a:srgbClr val="2C334A"/>
            </a:solidFill>
          </a:ln>
        </p:spPr>
        <p:txBody>
          <a:bodyPr lIns="45719" rIns="45719" anchor="ctr"/>
          <a:lstStyle/>
          <a:p>
            <a:pPr algn="ctr">
              <a:defRPr>
                <a:solidFill>
                  <a:srgbClr val="FFFFFF"/>
                </a:solidFill>
              </a:defRPr>
            </a:pPr>
          </a:p>
        </p:txBody>
      </p:sp>
      <p:sp>
        <p:nvSpPr>
          <p:cNvPr id="96" name="Rounded Rectangle 4"/>
          <p:cNvSpPr/>
          <p:nvPr/>
        </p:nvSpPr>
        <p:spPr>
          <a:xfrm>
            <a:off x="609600" y="2386905"/>
            <a:ext cx="4319588" cy="304801"/>
          </a:xfrm>
          <a:prstGeom prst="roundRect">
            <a:avLst>
              <a:gd name="adj" fmla="val 50000"/>
            </a:avLst>
          </a:prstGeom>
          <a:solidFill>
            <a:srgbClr val="182F4D"/>
          </a:solidFill>
          <a:ln>
            <a:solidFill>
              <a:srgbClr val="1F4C70"/>
            </a:solidFill>
          </a:ln>
        </p:spPr>
        <p:txBody>
          <a:bodyPr lIns="45719" rIns="45719" anchor="ctr"/>
          <a:lstStyle/>
          <a:p>
            <a:pPr algn="ctr">
              <a:defRPr>
                <a:solidFill>
                  <a:srgbClr val="FFFFFF"/>
                </a:solidFill>
              </a:defRPr>
            </a:pPr>
          </a:p>
        </p:txBody>
      </p:sp>
      <p:sp>
        <p:nvSpPr>
          <p:cNvPr id="97" name="Rectangle 6"/>
          <p:cNvSpPr/>
          <p:nvPr/>
        </p:nvSpPr>
        <p:spPr>
          <a:xfrm>
            <a:off x="609600" y="5532288"/>
            <a:ext cx="10972800" cy="12701"/>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98" name="TextBox 12"/>
          <p:cNvSpPr txBox="1"/>
          <p:nvPr/>
        </p:nvSpPr>
        <p:spPr>
          <a:xfrm>
            <a:off x="720464" y="5850064"/>
            <a:ext cx="3386899"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200">
                <a:solidFill>
                  <a:srgbClr val="94A3B8"/>
                </a:solidFill>
                <a:latin typeface="JetBrains Mono"/>
                <a:ea typeface="JetBrains Mono"/>
                <a:cs typeface="JetBrains Mono"/>
                <a:sym typeface="JetBrains Mono"/>
              </a:defRPr>
            </a:lvl1pPr>
          </a:lstStyle>
          <a:p>
            <a:pPr/>
            <a:r>
              <a:t>Alessandro Bacchiega · DHILab · FBK</a:t>
            </a:r>
          </a:p>
        </p:txBody>
      </p:sp>
      <p:sp>
        <p:nvSpPr>
          <p:cNvPr id="99" name="TextBox 13"/>
          <p:cNvSpPr txBox="1"/>
          <p:nvPr/>
        </p:nvSpPr>
        <p:spPr>
          <a:xfrm>
            <a:off x="609599" y="2863155"/>
            <a:ext cx="8269872" cy="61911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4800"/>
              </a:lnSpc>
              <a:defRPr b="1" sz="4500">
                <a:solidFill>
                  <a:srgbClr val="FFFFFF"/>
                </a:solidFill>
                <a:latin typeface="+mj-lt"/>
                <a:ea typeface="+mj-ea"/>
                <a:cs typeface="+mj-cs"/>
                <a:sym typeface="Helvetica"/>
              </a:defRPr>
            </a:lvl1pPr>
          </a:lstStyle>
          <a:p>
            <a:pPr/>
            <a:r>
              <a:t>The EHR Certification Process</a:t>
            </a:r>
          </a:p>
        </p:txBody>
      </p:sp>
      <p:sp>
        <p:nvSpPr>
          <p:cNvPr id="100" name="TextBox 15"/>
          <p:cNvSpPr txBox="1"/>
          <p:nvPr/>
        </p:nvSpPr>
        <p:spPr>
          <a:xfrm>
            <a:off x="800099" y="676275"/>
            <a:ext cx="2991255" cy="1397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900">
                <a:solidFill>
                  <a:srgbClr val="38BDF8"/>
                </a:solidFill>
                <a:latin typeface="JetBrains Mono"/>
                <a:ea typeface="JetBrains Mono"/>
                <a:cs typeface="JetBrains Mono"/>
                <a:sym typeface="JetBrains Mono"/>
              </a:defRPr>
            </a:lvl1pPr>
          </a:lstStyle>
          <a:p>
            <a:pPr/>
            <a:r>
              <a:t>ECREAM CONSORTIUM · F2F MEETING · KOŠICE 2026</a:t>
            </a:r>
          </a:p>
        </p:txBody>
      </p:sp>
      <p:sp>
        <p:nvSpPr>
          <p:cNvPr id="101" name="TextBox 16"/>
          <p:cNvSpPr txBox="1"/>
          <p:nvPr/>
        </p:nvSpPr>
        <p:spPr>
          <a:xfrm>
            <a:off x="771524" y="2453580"/>
            <a:ext cx="3734087" cy="1524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000">
                <a:solidFill>
                  <a:srgbClr val="38BDF8"/>
                </a:solidFill>
                <a:latin typeface="+mj-lt"/>
                <a:ea typeface="+mj-ea"/>
                <a:cs typeface="+mj-cs"/>
                <a:sym typeface="Helvetica"/>
              </a:defRPr>
            </a:lvl1pPr>
          </a:lstStyle>
          <a:p>
            <a:pPr/>
            <a:r>
              <a:t>REGULATORY STRATEGY &amp; MEDICAL DEVICE COMPLIANCE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AFAFA"/>
        </a:solidFill>
      </p:bgPr>
    </p:bg>
    <p:spTree>
      <p:nvGrpSpPr>
        <p:cNvPr id="1" name=""/>
        <p:cNvGrpSpPr/>
        <p:nvPr/>
      </p:nvGrpSpPr>
      <p:grpSpPr>
        <a:xfrm>
          <a:off x="0" y="0"/>
          <a:ext cx="0" cy="0"/>
          <a:chOff x="0" y="0"/>
          <a:chExt cx="0" cy="0"/>
        </a:xfrm>
      </p:grpSpPr>
      <p:sp>
        <p:nvSpPr>
          <p:cNvPr id="105" name="Rounded Rectangle 1"/>
          <p:cNvSpPr/>
          <p:nvPr/>
        </p:nvSpPr>
        <p:spPr>
          <a:xfrm>
            <a:off x="609600" y="5667375"/>
            <a:ext cx="10972800" cy="657225"/>
          </a:xfrm>
          <a:prstGeom prst="roundRect">
            <a:avLst>
              <a:gd name="adj" fmla="val 20289"/>
            </a:avLst>
          </a:prstGeom>
          <a:solidFill>
            <a:srgbClr val="0F172A"/>
          </a:solidFill>
          <a:ln w="12700">
            <a:miter lim="400000"/>
          </a:ln>
        </p:spPr>
        <p:txBody>
          <a:bodyPr lIns="45719" rIns="45719" anchor="ctr"/>
          <a:lstStyle/>
          <a:p>
            <a:pPr algn="ctr">
              <a:defRPr>
                <a:solidFill>
                  <a:srgbClr val="FFFFFF"/>
                </a:solidFill>
              </a:defRPr>
            </a:pPr>
          </a:p>
        </p:txBody>
      </p:sp>
      <p:sp>
        <p:nvSpPr>
          <p:cNvPr id="106" name="Rounded Rectangle 2"/>
          <p:cNvSpPr/>
          <p:nvPr/>
        </p:nvSpPr>
        <p:spPr>
          <a:xfrm>
            <a:off x="609600" y="1466850"/>
            <a:ext cx="5334000" cy="3933825"/>
          </a:xfrm>
          <a:prstGeom prst="roundRect">
            <a:avLst>
              <a:gd name="adj" fmla="val 3874"/>
            </a:avLst>
          </a:prstGeom>
          <a:solidFill>
            <a:srgbClr val="FFFFFF"/>
          </a:solidFill>
          <a:ln w="12700">
            <a:miter lim="400000"/>
          </a:ln>
        </p:spPr>
        <p:txBody>
          <a:bodyPr lIns="45719" rIns="45719" anchor="ctr"/>
          <a:lstStyle/>
          <a:p>
            <a:pPr algn="ctr">
              <a:defRPr>
                <a:solidFill>
                  <a:srgbClr val="FFFFFF"/>
                </a:solidFill>
              </a:defRPr>
            </a:pPr>
          </a:p>
        </p:txBody>
      </p:sp>
      <p:sp>
        <p:nvSpPr>
          <p:cNvPr id="107" name="Rounded Rectangle 3"/>
          <p:cNvSpPr/>
          <p:nvPr/>
        </p:nvSpPr>
        <p:spPr>
          <a:xfrm>
            <a:off x="6248400" y="1466850"/>
            <a:ext cx="5334000" cy="3933825"/>
          </a:xfrm>
          <a:prstGeom prst="roundRect">
            <a:avLst>
              <a:gd name="adj" fmla="val 3874"/>
            </a:avLst>
          </a:prstGeom>
          <a:solidFill>
            <a:srgbClr val="FFFFFF"/>
          </a:solidFill>
          <a:ln w="12700">
            <a:miter lim="400000"/>
          </a:ln>
        </p:spPr>
        <p:txBody>
          <a:bodyPr lIns="45719" rIns="45719" anchor="ctr"/>
          <a:lstStyle/>
          <a:p>
            <a:pPr algn="ctr">
              <a:defRPr>
                <a:solidFill>
                  <a:srgbClr val="FFFFFF"/>
                </a:solidFill>
              </a:defRPr>
            </a:pPr>
          </a:p>
        </p:txBody>
      </p:sp>
      <p:sp>
        <p:nvSpPr>
          <p:cNvPr id="108" name="Rounded Rectangle 4"/>
          <p:cNvSpPr/>
          <p:nvPr/>
        </p:nvSpPr>
        <p:spPr>
          <a:xfrm>
            <a:off x="9410700" y="5857875"/>
            <a:ext cx="1866900" cy="276225"/>
          </a:xfrm>
          <a:prstGeom prst="roundRect">
            <a:avLst>
              <a:gd name="adj" fmla="val 50000"/>
            </a:avLst>
          </a:prstGeom>
          <a:solidFill>
            <a:srgbClr val="13283F"/>
          </a:solidFill>
          <a:ln w="12700">
            <a:miter lim="400000"/>
          </a:ln>
        </p:spPr>
        <p:txBody>
          <a:bodyPr lIns="45719" rIns="45719" anchor="ctr"/>
          <a:lstStyle/>
          <a:p>
            <a:pPr algn="ctr">
              <a:defRPr>
                <a:solidFill>
                  <a:srgbClr val="FFFFFF"/>
                </a:solidFill>
              </a:defRPr>
            </a:pPr>
          </a:p>
        </p:txBody>
      </p:sp>
      <p:sp>
        <p:nvSpPr>
          <p:cNvPr id="109" name="Rectangle 5"/>
          <p:cNvSpPr/>
          <p:nvPr/>
        </p:nvSpPr>
        <p:spPr>
          <a:xfrm>
            <a:off x="609600" y="5389562"/>
            <a:ext cx="5334000"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10" name="Rectangle 6"/>
          <p:cNvSpPr/>
          <p:nvPr/>
        </p:nvSpPr>
        <p:spPr>
          <a:xfrm>
            <a:off x="609600" y="1466850"/>
            <a:ext cx="5334000" cy="47625"/>
          </a:xfrm>
          <a:prstGeom prst="rect">
            <a:avLst/>
          </a:prstGeom>
          <a:solidFill>
            <a:srgbClr val="0284C7"/>
          </a:solidFill>
          <a:ln w="12700">
            <a:miter lim="400000"/>
          </a:ln>
        </p:spPr>
        <p:txBody>
          <a:bodyPr lIns="45719" rIns="45719" anchor="ctr"/>
          <a:lstStyle/>
          <a:p>
            <a:pPr algn="ctr">
              <a:defRPr>
                <a:solidFill>
                  <a:srgbClr val="FFFFFF"/>
                </a:solidFill>
              </a:defRPr>
            </a:pPr>
          </a:p>
        </p:txBody>
      </p:sp>
      <p:sp>
        <p:nvSpPr>
          <p:cNvPr id="111" name="Rectangle 7"/>
          <p:cNvSpPr/>
          <p:nvPr/>
        </p:nvSpPr>
        <p:spPr>
          <a:xfrm>
            <a:off x="608012" y="1466850"/>
            <a:ext cx="12701" cy="393382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12" name="Rectangle 8"/>
          <p:cNvSpPr/>
          <p:nvPr/>
        </p:nvSpPr>
        <p:spPr>
          <a:xfrm>
            <a:off x="5932487" y="1466850"/>
            <a:ext cx="12701" cy="393382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13" name="Rectangle 9"/>
          <p:cNvSpPr/>
          <p:nvPr/>
        </p:nvSpPr>
        <p:spPr>
          <a:xfrm>
            <a:off x="6248400" y="5389562"/>
            <a:ext cx="5334000"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14" name="Rectangle 10"/>
          <p:cNvSpPr/>
          <p:nvPr/>
        </p:nvSpPr>
        <p:spPr>
          <a:xfrm>
            <a:off x="6248400" y="1466850"/>
            <a:ext cx="5334000" cy="47625"/>
          </a:xfrm>
          <a:prstGeom prst="rect">
            <a:avLst/>
          </a:prstGeom>
          <a:solidFill>
            <a:srgbClr val="0F172A"/>
          </a:solidFill>
          <a:ln w="12700">
            <a:miter lim="400000"/>
          </a:ln>
        </p:spPr>
        <p:txBody>
          <a:bodyPr lIns="45719" rIns="45719" anchor="ctr"/>
          <a:lstStyle/>
          <a:p>
            <a:pPr algn="ctr">
              <a:defRPr>
                <a:solidFill>
                  <a:srgbClr val="FFFFFF"/>
                </a:solidFill>
              </a:defRPr>
            </a:pPr>
          </a:p>
        </p:txBody>
      </p:sp>
      <p:sp>
        <p:nvSpPr>
          <p:cNvPr id="115" name="Rectangle 11"/>
          <p:cNvSpPr/>
          <p:nvPr/>
        </p:nvSpPr>
        <p:spPr>
          <a:xfrm>
            <a:off x="6246812" y="1466850"/>
            <a:ext cx="12701" cy="393382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16" name="Rectangle 12"/>
          <p:cNvSpPr/>
          <p:nvPr/>
        </p:nvSpPr>
        <p:spPr>
          <a:xfrm>
            <a:off x="11571287" y="1466850"/>
            <a:ext cx="12701" cy="3933825"/>
          </a:xfrm>
          <a:prstGeom prst="rect">
            <a:avLst/>
          </a:prstGeom>
          <a:solidFill>
            <a:srgbClr val="E2E8F0"/>
          </a:solidFill>
          <a:ln w="12700">
            <a:miter lim="400000"/>
          </a:ln>
        </p:spPr>
        <p:txBody>
          <a:bodyPr lIns="45719" rIns="45719" anchor="ctr"/>
          <a:lstStyle/>
          <a:p>
            <a:pPr algn="ctr">
              <a:defRPr>
                <a:solidFill>
                  <a:srgbClr val="FFFFFF"/>
                </a:solidFill>
              </a:defRPr>
            </a:pPr>
          </a:p>
        </p:txBody>
      </p:sp>
      <p:pic>
        <p:nvPicPr>
          <p:cNvPr id="117" name="Picture 13" descr="Picture 13"/>
          <p:cNvPicPr>
            <a:picLocks noChangeAspect="1"/>
          </p:cNvPicPr>
          <p:nvPr/>
        </p:nvPicPr>
        <p:blipFill>
          <a:blip r:embed="rId3">
            <a:extLst/>
          </a:blip>
          <a:stretch>
            <a:fillRect/>
          </a:stretch>
        </p:blipFill>
        <p:spPr>
          <a:xfrm>
            <a:off x="1000125" y="2515641"/>
            <a:ext cx="533400" cy="533401"/>
          </a:xfrm>
          <a:prstGeom prst="rect">
            <a:avLst/>
          </a:prstGeom>
          <a:ln w="12700">
            <a:miter lim="400000"/>
          </a:ln>
        </p:spPr>
      </p:pic>
      <p:pic>
        <p:nvPicPr>
          <p:cNvPr id="118" name="Picture 14" descr="Picture 14"/>
          <p:cNvPicPr>
            <a:picLocks noChangeAspect="1"/>
          </p:cNvPicPr>
          <p:nvPr/>
        </p:nvPicPr>
        <p:blipFill>
          <a:blip r:embed="rId4">
            <a:extLst/>
          </a:blip>
          <a:stretch>
            <a:fillRect/>
          </a:stretch>
        </p:blipFill>
        <p:spPr>
          <a:xfrm>
            <a:off x="6638925" y="2515641"/>
            <a:ext cx="533400" cy="533401"/>
          </a:xfrm>
          <a:prstGeom prst="rect">
            <a:avLst/>
          </a:prstGeom>
          <a:ln w="12700">
            <a:miter lim="400000"/>
          </a:ln>
        </p:spPr>
      </p:pic>
      <p:pic>
        <p:nvPicPr>
          <p:cNvPr id="119" name="Picture 15" descr="Picture 15"/>
          <p:cNvPicPr>
            <a:picLocks noChangeAspect="1"/>
          </p:cNvPicPr>
          <p:nvPr/>
        </p:nvPicPr>
        <p:blipFill>
          <a:blip r:embed="rId5">
            <a:extLst/>
          </a:blip>
          <a:stretch>
            <a:fillRect/>
          </a:stretch>
        </p:blipFill>
        <p:spPr>
          <a:xfrm>
            <a:off x="914400" y="5910262"/>
            <a:ext cx="171450" cy="171451"/>
          </a:xfrm>
          <a:prstGeom prst="rect">
            <a:avLst/>
          </a:prstGeom>
          <a:ln w="12700">
            <a:miter lim="400000"/>
          </a:ln>
        </p:spPr>
      </p:pic>
      <p:pic>
        <p:nvPicPr>
          <p:cNvPr id="120" name="Picture 16" descr="Picture 16"/>
          <p:cNvPicPr>
            <a:picLocks noChangeAspect="1"/>
          </p:cNvPicPr>
          <p:nvPr/>
        </p:nvPicPr>
        <p:blipFill>
          <a:blip r:embed="rId6">
            <a:extLst/>
          </a:blip>
          <a:stretch>
            <a:fillRect/>
          </a:stretch>
        </p:blipFill>
        <p:spPr>
          <a:xfrm>
            <a:off x="1128712" y="2658516"/>
            <a:ext cx="276226" cy="247651"/>
          </a:xfrm>
          <a:prstGeom prst="rect">
            <a:avLst/>
          </a:prstGeom>
          <a:ln w="12700">
            <a:miter lim="400000"/>
          </a:ln>
        </p:spPr>
      </p:pic>
      <p:pic>
        <p:nvPicPr>
          <p:cNvPr id="121" name="Picture 17" descr="Picture 17"/>
          <p:cNvPicPr>
            <a:picLocks noChangeAspect="1"/>
          </p:cNvPicPr>
          <p:nvPr/>
        </p:nvPicPr>
        <p:blipFill>
          <a:blip r:embed="rId7">
            <a:extLst/>
          </a:blip>
          <a:stretch>
            <a:fillRect/>
          </a:stretch>
        </p:blipFill>
        <p:spPr>
          <a:xfrm>
            <a:off x="6781800" y="2658516"/>
            <a:ext cx="247650" cy="247651"/>
          </a:xfrm>
          <a:prstGeom prst="rect">
            <a:avLst/>
          </a:prstGeom>
          <a:ln w="12700">
            <a:miter lim="400000"/>
          </a:ln>
        </p:spPr>
      </p:pic>
      <p:sp>
        <p:nvSpPr>
          <p:cNvPr id="122" name="TextBox 18"/>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Regulatory Definition</a:t>
            </a:r>
          </a:p>
        </p:txBody>
      </p:sp>
      <p:sp>
        <p:nvSpPr>
          <p:cNvPr id="123" name="TextBox 19"/>
          <p:cNvSpPr txBox="1"/>
          <p:nvPr/>
        </p:nvSpPr>
        <p:spPr>
          <a:xfrm>
            <a:off x="609600" y="771525"/>
            <a:ext cx="6053802"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Software as a Medical Device (SaMD)</a:t>
            </a:r>
          </a:p>
        </p:txBody>
      </p:sp>
      <p:sp>
        <p:nvSpPr>
          <p:cNvPr id="124" name="TextBox 20"/>
          <p:cNvSpPr txBox="1"/>
          <p:nvPr/>
        </p:nvSpPr>
        <p:spPr>
          <a:xfrm>
            <a:off x="9544050" y="5915025"/>
            <a:ext cx="16954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38BDF8"/>
                </a:solidFill>
                <a:latin typeface="JetBrains Mono"/>
                <a:ea typeface="JetBrains Mono"/>
                <a:cs typeface="JetBrains Mono"/>
                <a:sym typeface="JetBrains Mono"/>
              </a:defRPr>
            </a:lvl1pPr>
          </a:lstStyle>
          <a:p>
            <a:pPr/>
            <a:r>
              <a:t>MDCG 2019-11 Guidance</a:t>
            </a:r>
          </a:p>
        </p:txBody>
      </p:sp>
      <p:sp>
        <p:nvSpPr>
          <p:cNvPr id="125" name="TextBox 21"/>
          <p:cNvSpPr txBox="1"/>
          <p:nvPr/>
        </p:nvSpPr>
        <p:spPr>
          <a:xfrm>
            <a:off x="1000124" y="3277641"/>
            <a:ext cx="2508152" cy="2413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600">
                <a:solidFill>
                  <a:srgbClr val="0F172A"/>
                </a:solidFill>
                <a:latin typeface="+mj-lt"/>
                <a:ea typeface="+mj-ea"/>
                <a:cs typeface="+mj-cs"/>
                <a:sym typeface="Helvetica"/>
              </a:defRPr>
            </a:lvl1pPr>
          </a:lstStyle>
          <a:p>
            <a:pPr/>
            <a:r>
              <a:t>Medical Purpose Mandate</a:t>
            </a:r>
          </a:p>
        </p:txBody>
      </p:sp>
      <p:sp>
        <p:nvSpPr>
          <p:cNvPr id="126" name="TextBox 22"/>
          <p:cNvSpPr txBox="1"/>
          <p:nvPr/>
        </p:nvSpPr>
        <p:spPr>
          <a:xfrm>
            <a:off x="1000125" y="3658641"/>
            <a:ext cx="4648200" cy="7106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900"/>
              </a:lnSpc>
              <a:defRPr sz="1200">
                <a:solidFill>
                  <a:srgbClr val="475569"/>
                </a:solidFill>
                <a:latin typeface="+mj-lt"/>
                <a:ea typeface="+mj-ea"/>
                <a:cs typeface="+mj-cs"/>
                <a:sym typeface="Helvetica"/>
              </a:defRPr>
            </a:lvl1pPr>
          </a:lstStyle>
          <a:p>
            <a:pPr/>
            <a:r>
              <a:t>Software that serves a medical purpose on its own: supporting diagnosis, prediction, prognosis, or direct clinical treatment decisions.</a:t>
            </a:r>
          </a:p>
        </p:txBody>
      </p:sp>
      <p:sp>
        <p:nvSpPr>
          <p:cNvPr id="127" name="TextBox 23"/>
          <p:cNvSpPr txBox="1"/>
          <p:nvPr/>
        </p:nvSpPr>
        <p:spPr>
          <a:xfrm>
            <a:off x="6638925" y="3277641"/>
            <a:ext cx="2835672" cy="2413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600">
                <a:solidFill>
                  <a:srgbClr val="0F172A"/>
                </a:solidFill>
                <a:latin typeface="+mj-lt"/>
                <a:ea typeface="+mj-ea"/>
                <a:cs typeface="+mj-cs"/>
                <a:sym typeface="Helvetica"/>
              </a:defRPr>
            </a:lvl1pPr>
          </a:lstStyle>
          <a:p>
            <a:pPr/>
            <a:r>
              <a:t>Intended Use Governs Scope</a:t>
            </a:r>
          </a:p>
        </p:txBody>
      </p:sp>
      <p:sp>
        <p:nvSpPr>
          <p:cNvPr id="128" name="TextBox 24"/>
          <p:cNvSpPr txBox="1"/>
          <p:nvPr/>
        </p:nvSpPr>
        <p:spPr>
          <a:xfrm>
            <a:off x="6638925" y="3658641"/>
            <a:ext cx="4648200" cy="46939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900"/>
              </a:lnSpc>
              <a:defRPr sz="1200">
                <a:solidFill>
                  <a:srgbClr val="475569"/>
                </a:solidFill>
                <a:latin typeface="+mj-lt"/>
                <a:ea typeface="+mj-ea"/>
                <a:cs typeface="+mj-cs"/>
                <a:sym typeface="Helvetica"/>
              </a:defRPr>
            </a:lvl1pPr>
          </a:lstStyle>
          <a:p>
            <a:pPr/>
            <a:r>
              <a:t>The exact same codebase is classified as a medical device or non-device depending on its explicit claims, not its underlying tech stack.</a:t>
            </a:r>
          </a:p>
        </p:txBody>
      </p:sp>
      <p:sp>
        <p:nvSpPr>
          <p:cNvPr id="129" name="TextBox 25"/>
          <p:cNvSpPr txBox="1"/>
          <p:nvPr/>
        </p:nvSpPr>
        <p:spPr>
          <a:xfrm>
            <a:off x="1200150" y="5905500"/>
            <a:ext cx="5167549" cy="1651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100">
                <a:solidFill>
                  <a:srgbClr val="F8FAFC"/>
                </a:solidFill>
                <a:latin typeface="+mj-lt"/>
                <a:ea typeface="+mj-ea"/>
                <a:cs typeface="+mj-cs"/>
                <a:sym typeface="Helvetica"/>
              </a:defRPr>
            </a:lvl1pPr>
          </a:lstStyle>
          <a:p>
            <a:pPr/>
            <a:r>
              <a:t>Key Takeaway: Functional claims determine regulatory burden under EU Law.</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Rectangle 1"/>
          <p:cNvSpPr/>
          <p:nvPr/>
        </p:nvSpPr>
        <p:spPr>
          <a:xfrm>
            <a:off x="609600" y="1966911"/>
            <a:ext cx="10972800" cy="900113"/>
          </a:xfrm>
          <a:prstGeom prst="rect">
            <a:avLst/>
          </a:prstGeom>
          <a:solidFill>
            <a:srgbClr val="F8FCFF"/>
          </a:solidFill>
          <a:ln w="12700">
            <a:miter lim="400000"/>
          </a:ln>
        </p:spPr>
        <p:txBody>
          <a:bodyPr lIns="45719" rIns="45719" anchor="ctr"/>
          <a:lstStyle/>
          <a:p>
            <a:pPr algn="ctr">
              <a:defRPr>
                <a:solidFill>
                  <a:srgbClr val="FFFFFF"/>
                </a:solidFill>
              </a:defRPr>
            </a:pPr>
          </a:p>
        </p:txBody>
      </p:sp>
      <p:sp>
        <p:nvSpPr>
          <p:cNvPr id="134" name="Rectangle 3"/>
          <p:cNvSpPr/>
          <p:nvPr/>
        </p:nvSpPr>
        <p:spPr>
          <a:xfrm>
            <a:off x="609600" y="2855912"/>
            <a:ext cx="10972800" cy="12701"/>
          </a:xfrm>
          <a:prstGeom prst="rect">
            <a:avLst/>
          </a:prstGeom>
          <a:solidFill>
            <a:srgbClr val="E0F2FE"/>
          </a:solidFill>
          <a:ln w="12700">
            <a:miter lim="400000"/>
          </a:ln>
        </p:spPr>
        <p:txBody>
          <a:bodyPr lIns="45719" rIns="45719" anchor="ctr"/>
          <a:lstStyle/>
          <a:p>
            <a:pPr algn="ctr">
              <a:defRPr>
                <a:solidFill>
                  <a:srgbClr val="FFFFFF"/>
                </a:solidFill>
              </a:defRPr>
            </a:pPr>
          </a:p>
        </p:txBody>
      </p:sp>
      <p:sp>
        <p:nvSpPr>
          <p:cNvPr id="135" name="Rectangle 4"/>
          <p:cNvSpPr/>
          <p:nvPr/>
        </p:nvSpPr>
        <p:spPr>
          <a:xfrm>
            <a:off x="609600" y="1965324"/>
            <a:ext cx="10972800" cy="12701"/>
          </a:xfrm>
          <a:prstGeom prst="rect">
            <a:avLst/>
          </a:prstGeom>
          <a:solidFill>
            <a:srgbClr val="E0F2FE"/>
          </a:solidFill>
          <a:ln w="12700">
            <a:miter lim="400000"/>
          </a:ln>
        </p:spPr>
        <p:txBody>
          <a:bodyPr lIns="45719" rIns="45719" anchor="ctr"/>
          <a:lstStyle/>
          <a:p>
            <a:pPr algn="ctr">
              <a:defRPr>
                <a:solidFill>
                  <a:srgbClr val="FFFFFF"/>
                </a:solidFill>
              </a:defRPr>
            </a:pPr>
          </a:p>
        </p:txBody>
      </p:sp>
      <p:sp>
        <p:nvSpPr>
          <p:cNvPr id="136" name="Rectangle 5"/>
          <p:cNvSpPr/>
          <p:nvPr/>
        </p:nvSpPr>
        <p:spPr>
          <a:xfrm>
            <a:off x="609600" y="1966911"/>
            <a:ext cx="47625" cy="900113"/>
          </a:xfrm>
          <a:prstGeom prst="rect">
            <a:avLst/>
          </a:prstGeom>
          <a:solidFill>
            <a:srgbClr val="0284C7"/>
          </a:solidFill>
          <a:ln w="12700">
            <a:miter lim="400000"/>
          </a:ln>
        </p:spPr>
        <p:txBody>
          <a:bodyPr lIns="45719" rIns="45719" anchor="ctr"/>
          <a:lstStyle/>
          <a:p>
            <a:pPr algn="ctr">
              <a:defRPr>
                <a:solidFill>
                  <a:srgbClr val="FFFFFF"/>
                </a:solidFill>
              </a:defRPr>
            </a:pPr>
          </a:p>
        </p:txBody>
      </p:sp>
      <p:sp>
        <p:nvSpPr>
          <p:cNvPr id="137" name="Rectangle 6"/>
          <p:cNvSpPr/>
          <p:nvPr/>
        </p:nvSpPr>
        <p:spPr>
          <a:xfrm>
            <a:off x="11571287" y="1966911"/>
            <a:ext cx="12701" cy="900113"/>
          </a:xfrm>
          <a:prstGeom prst="rect">
            <a:avLst/>
          </a:prstGeom>
          <a:solidFill>
            <a:srgbClr val="E0F2FE"/>
          </a:solidFill>
          <a:ln w="12700">
            <a:miter lim="400000"/>
          </a:ln>
        </p:spPr>
        <p:txBody>
          <a:bodyPr lIns="45719" rIns="45719" anchor="ctr"/>
          <a:lstStyle/>
          <a:p>
            <a:pPr algn="ctr">
              <a:defRPr>
                <a:solidFill>
                  <a:srgbClr val="FFFFFF"/>
                </a:solidFill>
              </a:defRPr>
            </a:pPr>
          </a:p>
        </p:txBody>
      </p:sp>
      <p:sp>
        <p:nvSpPr>
          <p:cNvPr id="138" name="Rounded Rectangle 7"/>
          <p:cNvSpPr/>
          <p:nvPr/>
        </p:nvSpPr>
        <p:spPr>
          <a:xfrm>
            <a:off x="609600" y="3633787"/>
            <a:ext cx="3530649" cy="1590676"/>
          </a:xfrm>
          <a:prstGeom prst="roundRect">
            <a:avLst>
              <a:gd name="adj" fmla="val 9580"/>
            </a:avLst>
          </a:prstGeom>
          <a:solidFill>
            <a:srgbClr val="FFFFFF"/>
          </a:solidFill>
          <a:ln>
            <a:solidFill>
              <a:srgbClr val="E2E8F0"/>
            </a:solidFill>
          </a:ln>
        </p:spPr>
        <p:txBody>
          <a:bodyPr lIns="45719" rIns="45719" anchor="ctr"/>
          <a:lstStyle/>
          <a:p>
            <a:pPr algn="ctr">
              <a:defRPr>
                <a:solidFill>
                  <a:srgbClr val="FFFFFF"/>
                </a:solidFill>
              </a:defRPr>
            </a:pPr>
          </a:p>
        </p:txBody>
      </p:sp>
      <p:sp>
        <p:nvSpPr>
          <p:cNvPr id="139" name="Rounded Rectangle 8"/>
          <p:cNvSpPr/>
          <p:nvPr/>
        </p:nvSpPr>
        <p:spPr>
          <a:xfrm>
            <a:off x="4330748" y="3633787"/>
            <a:ext cx="3530650" cy="1590676"/>
          </a:xfrm>
          <a:prstGeom prst="roundRect">
            <a:avLst>
              <a:gd name="adj" fmla="val 9580"/>
            </a:avLst>
          </a:prstGeom>
          <a:solidFill>
            <a:srgbClr val="FFFFFF"/>
          </a:solidFill>
          <a:ln>
            <a:solidFill>
              <a:srgbClr val="E2E8F0"/>
            </a:solidFill>
          </a:ln>
        </p:spPr>
        <p:txBody>
          <a:bodyPr lIns="45719" rIns="45719" anchor="ctr"/>
          <a:lstStyle/>
          <a:p>
            <a:pPr algn="ctr">
              <a:defRPr>
                <a:solidFill>
                  <a:srgbClr val="FFFFFF"/>
                </a:solidFill>
              </a:defRPr>
            </a:pPr>
          </a:p>
        </p:txBody>
      </p:sp>
      <p:sp>
        <p:nvSpPr>
          <p:cNvPr id="140" name="Rounded Rectangle 9"/>
          <p:cNvSpPr/>
          <p:nvPr/>
        </p:nvSpPr>
        <p:spPr>
          <a:xfrm>
            <a:off x="8051899" y="3633787"/>
            <a:ext cx="3530650" cy="1590676"/>
          </a:xfrm>
          <a:prstGeom prst="roundRect">
            <a:avLst>
              <a:gd name="adj" fmla="val 9580"/>
            </a:avLst>
          </a:prstGeom>
          <a:solidFill>
            <a:srgbClr val="FFFFFF"/>
          </a:solidFill>
          <a:ln>
            <a:solidFill>
              <a:srgbClr val="E2E8F0"/>
            </a:solidFill>
          </a:ln>
        </p:spPr>
        <p:txBody>
          <a:bodyPr lIns="45719" rIns="45719" anchor="ctr"/>
          <a:lstStyle/>
          <a:p>
            <a:pPr algn="ctr">
              <a:defRPr>
                <a:solidFill>
                  <a:srgbClr val="FFFFFF"/>
                </a:solidFill>
              </a:defRPr>
            </a:pPr>
          </a:p>
        </p:txBody>
      </p:sp>
      <p:sp>
        <p:nvSpPr>
          <p:cNvPr id="141" name="Rectangle 10"/>
          <p:cNvSpPr/>
          <p:nvPr/>
        </p:nvSpPr>
        <p:spPr>
          <a:xfrm>
            <a:off x="609600" y="5837237"/>
            <a:ext cx="10972800"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42" name="Rounded Rectangle 11"/>
          <p:cNvSpPr/>
          <p:nvPr/>
        </p:nvSpPr>
        <p:spPr>
          <a:xfrm>
            <a:off x="8801100" y="6038850"/>
            <a:ext cx="2781300" cy="285750"/>
          </a:xfrm>
          <a:prstGeom prst="roundRect">
            <a:avLst>
              <a:gd name="adj" fmla="val 50000"/>
            </a:avLst>
          </a:prstGeom>
          <a:solidFill>
            <a:srgbClr val="F0F9FF"/>
          </a:solidFill>
          <a:ln>
            <a:solidFill>
              <a:srgbClr val="BAE6FD"/>
            </a:solidFill>
          </a:ln>
        </p:spPr>
        <p:txBody>
          <a:bodyPr lIns="45719" rIns="45719" anchor="ctr"/>
          <a:lstStyle/>
          <a:p>
            <a:pPr algn="ctr">
              <a:defRPr>
                <a:solidFill>
                  <a:srgbClr val="FFFFFF"/>
                </a:solidFill>
              </a:defRPr>
            </a:pPr>
          </a:p>
        </p:txBody>
      </p:sp>
      <p:sp>
        <p:nvSpPr>
          <p:cNvPr id="143" name="Rounded Rectangle 12"/>
          <p:cNvSpPr/>
          <p:nvPr/>
        </p:nvSpPr>
        <p:spPr>
          <a:xfrm>
            <a:off x="885825" y="3910012"/>
            <a:ext cx="790575" cy="228601"/>
          </a:xfrm>
          <a:prstGeom prst="roundRect">
            <a:avLst>
              <a:gd name="adj" fmla="val 25000"/>
            </a:avLst>
          </a:prstGeom>
          <a:solidFill>
            <a:srgbClr val="E0F2FE"/>
          </a:solidFill>
          <a:ln w="12700">
            <a:miter lim="400000"/>
          </a:ln>
        </p:spPr>
        <p:txBody>
          <a:bodyPr lIns="45719" rIns="45719" anchor="ctr"/>
          <a:lstStyle/>
          <a:p>
            <a:pPr algn="ctr">
              <a:defRPr>
                <a:solidFill>
                  <a:srgbClr val="FFFFFF"/>
                </a:solidFill>
              </a:defRPr>
            </a:pPr>
          </a:p>
        </p:txBody>
      </p:sp>
      <p:sp>
        <p:nvSpPr>
          <p:cNvPr id="144" name="Rounded Rectangle 13"/>
          <p:cNvSpPr/>
          <p:nvPr/>
        </p:nvSpPr>
        <p:spPr>
          <a:xfrm>
            <a:off x="4606973" y="3910012"/>
            <a:ext cx="790576" cy="228601"/>
          </a:xfrm>
          <a:prstGeom prst="roundRect">
            <a:avLst>
              <a:gd name="adj" fmla="val 25000"/>
            </a:avLst>
          </a:prstGeom>
          <a:solidFill>
            <a:srgbClr val="E0F2FE"/>
          </a:solidFill>
          <a:ln w="12700">
            <a:miter lim="400000"/>
          </a:ln>
        </p:spPr>
        <p:txBody>
          <a:bodyPr lIns="45719" rIns="45719" anchor="ctr"/>
          <a:lstStyle/>
          <a:p>
            <a:pPr algn="ctr">
              <a:defRPr>
                <a:solidFill>
                  <a:srgbClr val="FFFFFF"/>
                </a:solidFill>
              </a:defRPr>
            </a:pPr>
          </a:p>
        </p:txBody>
      </p:sp>
      <p:sp>
        <p:nvSpPr>
          <p:cNvPr id="145" name="Rounded Rectangle 14"/>
          <p:cNvSpPr/>
          <p:nvPr/>
        </p:nvSpPr>
        <p:spPr>
          <a:xfrm>
            <a:off x="8328124" y="3910012"/>
            <a:ext cx="790576" cy="228601"/>
          </a:xfrm>
          <a:prstGeom prst="roundRect">
            <a:avLst>
              <a:gd name="adj" fmla="val 25000"/>
            </a:avLst>
          </a:prstGeom>
          <a:solidFill>
            <a:srgbClr val="E0F2FE"/>
          </a:solidFill>
          <a:ln w="12700">
            <a:miter lim="400000"/>
          </a:ln>
        </p:spPr>
        <p:txBody>
          <a:bodyPr lIns="45719" rIns="45719" anchor="ctr"/>
          <a:lstStyle/>
          <a:p>
            <a:pPr algn="ctr">
              <a:defRPr>
                <a:solidFill>
                  <a:srgbClr val="FFFFFF"/>
                </a:solidFill>
              </a:defRPr>
            </a:pPr>
          </a:p>
        </p:txBody>
      </p:sp>
      <p:pic>
        <p:nvPicPr>
          <p:cNvPr id="146" name="Picture 15" descr="Picture 15"/>
          <p:cNvPicPr>
            <a:picLocks noChangeAspect="1"/>
          </p:cNvPicPr>
          <p:nvPr/>
        </p:nvPicPr>
        <p:blipFill>
          <a:blip r:embed="rId3">
            <a:extLst/>
          </a:blip>
          <a:stretch>
            <a:fillRect/>
          </a:stretch>
        </p:blipFill>
        <p:spPr>
          <a:xfrm>
            <a:off x="3711623" y="3948112"/>
            <a:ext cx="152401" cy="152401"/>
          </a:xfrm>
          <a:prstGeom prst="rect">
            <a:avLst/>
          </a:prstGeom>
          <a:ln w="12700">
            <a:miter lim="400000"/>
          </a:ln>
        </p:spPr>
      </p:pic>
      <p:pic>
        <p:nvPicPr>
          <p:cNvPr id="147" name="Picture 16" descr="Picture 16"/>
          <p:cNvPicPr>
            <a:picLocks noChangeAspect="1"/>
          </p:cNvPicPr>
          <p:nvPr/>
        </p:nvPicPr>
        <p:blipFill>
          <a:blip r:embed="rId4">
            <a:extLst/>
          </a:blip>
          <a:stretch>
            <a:fillRect/>
          </a:stretch>
        </p:blipFill>
        <p:spPr>
          <a:xfrm>
            <a:off x="7394674" y="3948112"/>
            <a:ext cx="190501" cy="152401"/>
          </a:xfrm>
          <a:prstGeom prst="rect">
            <a:avLst/>
          </a:prstGeom>
          <a:ln w="12700">
            <a:miter lim="400000"/>
          </a:ln>
        </p:spPr>
      </p:pic>
      <p:pic>
        <p:nvPicPr>
          <p:cNvPr id="148" name="Picture 17" descr="Picture 17"/>
          <p:cNvPicPr>
            <a:picLocks noChangeAspect="1"/>
          </p:cNvPicPr>
          <p:nvPr/>
        </p:nvPicPr>
        <p:blipFill>
          <a:blip r:embed="rId5">
            <a:extLst/>
          </a:blip>
          <a:stretch>
            <a:fillRect/>
          </a:stretch>
        </p:blipFill>
        <p:spPr>
          <a:xfrm>
            <a:off x="11115823" y="3948112"/>
            <a:ext cx="190501" cy="152401"/>
          </a:xfrm>
          <a:prstGeom prst="rect">
            <a:avLst/>
          </a:prstGeom>
          <a:ln w="12700">
            <a:miter lim="400000"/>
          </a:ln>
        </p:spPr>
      </p:pic>
      <p:sp>
        <p:nvSpPr>
          <p:cNvPr id="149" name="TextBox 18"/>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Framework Compliance</a:t>
            </a:r>
          </a:p>
        </p:txBody>
      </p:sp>
      <p:sp>
        <p:nvSpPr>
          <p:cNvPr id="150" name="TextBox 19"/>
          <p:cNvSpPr txBox="1"/>
          <p:nvPr/>
        </p:nvSpPr>
        <p:spPr>
          <a:xfrm>
            <a:off x="609600" y="771525"/>
            <a:ext cx="6110561"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Legal Basis &amp; Harmonised Standards</a:t>
            </a:r>
          </a:p>
        </p:txBody>
      </p:sp>
      <p:sp>
        <p:nvSpPr>
          <p:cNvPr id="151" name="TextBox 20"/>
          <p:cNvSpPr txBox="1"/>
          <p:nvPr/>
        </p:nvSpPr>
        <p:spPr>
          <a:xfrm>
            <a:off x="923925" y="2185986"/>
            <a:ext cx="2706266" cy="1778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200">
                <a:solidFill>
                  <a:srgbClr val="0F172A"/>
                </a:solidFill>
                <a:latin typeface="+mj-lt"/>
                <a:ea typeface="+mj-ea"/>
                <a:cs typeface="+mj-cs"/>
                <a:sym typeface="Helvetica"/>
              </a:defRPr>
            </a:lvl1pPr>
          </a:lstStyle>
          <a:p>
            <a:pPr/>
            <a:r>
              <a:t>EU MDR 2017/745 (In force May 2021)</a:t>
            </a:r>
          </a:p>
        </p:txBody>
      </p:sp>
      <p:sp>
        <p:nvSpPr>
          <p:cNvPr id="152" name="TextBox 21"/>
          <p:cNvSpPr txBox="1"/>
          <p:nvPr/>
        </p:nvSpPr>
        <p:spPr>
          <a:xfrm>
            <a:off x="923925" y="2433636"/>
            <a:ext cx="8662641" cy="19469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1600"/>
              </a:lnSpc>
              <a:defRPr sz="1100">
                <a:solidFill>
                  <a:srgbClr val="475569"/>
                </a:solidFill>
                <a:latin typeface="+mj-lt"/>
                <a:ea typeface="+mj-ea"/>
                <a:cs typeface="+mj-cs"/>
                <a:sym typeface="Helvetica"/>
              </a:defRPr>
            </a:lvl1pPr>
          </a:lstStyle>
          <a:p>
            <a:pPr/>
            <a:r>
              <a:t>Directly binding across all EU member states. Certification requires structured documented evidence of safety and performance compliance.</a:t>
            </a:r>
          </a:p>
        </p:txBody>
      </p:sp>
      <p:sp>
        <p:nvSpPr>
          <p:cNvPr id="153" name="TextBox 22"/>
          <p:cNvSpPr txBox="1"/>
          <p:nvPr/>
        </p:nvSpPr>
        <p:spPr>
          <a:xfrm>
            <a:off x="609599" y="6096000"/>
            <a:ext cx="4022131" cy="152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defRPr sz="1000">
                <a:solidFill>
                  <a:srgbClr val="64748B"/>
                </a:solidFill>
                <a:latin typeface="+mj-lt"/>
                <a:ea typeface="+mj-ea"/>
                <a:cs typeface="+mj-cs"/>
                <a:sym typeface="Helvetica"/>
              </a:defRPr>
            </a:pPr>
            <a:r>
              <a:t>Key Guidance: </a:t>
            </a:r>
            <a:r>
              <a:rPr b="1">
                <a:solidFill>
                  <a:srgbClr val="0F172A"/>
                </a:solidFill>
              </a:rPr>
              <a:t>MDCG 2019-11</a:t>
            </a:r>
            <a:r>
              <a:t> (Software Qualification &amp; Classification)</a:t>
            </a:r>
          </a:p>
        </p:txBody>
      </p:sp>
      <p:sp>
        <p:nvSpPr>
          <p:cNvPr id="154" name="TextBox 23"/>
          <p:cNvSpPr txBox="1"/>
          <p:nvPr/>
        </p:nvSpPr>
        <p:spPr>
          <a:xfrm>
            <a:off x="8953500" y="6096000"/>
            <a:ext cx="25717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Notified Body Audit Required (Class IIa+)</a:t>
            </a:r>
          </a:p>
        </p:txBody>
      </p:sp>
      <p:sp>
        <p:nvSpPr>
          <p:cNvPr id="155" name="TextBox 24"/>
          <p:cNvSpPr txBox="1"/>
          <p:nvPr/>
        </p:nvSpPr>
        <p:spPr>
          <a:xfrm>
            <a:off x="885825" y="4252912"/>
            <a:ext cx="1416454" cy="2032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Risk Management</a:t>
            </a:r>
          </a:p>
        </p:txBody>
      </p:sp>
      <p:sp>
        <p:nvSpPr>
          <p:cNvPr id="156" name="TextBox 25"/>
          <p:cNvSpPr txBox="1"/>
          <p:nvPr/>
        </p:nvSpPr>
        <p:spPr>
          <a:xfrm>
            <a:off x="885825" y="4548187"/>
            <a:ext cx="3073450" cy="37210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000">
                <a:solidFill>
                  <a:srgbClr val="64748B"/>
                </a:solidFill>
                <a:latin typeface="+mj-lt"/>
                <a:ea typeface="+mj-ea"/>
                <a:cs typeface="+mj-cs"/>
                <a:sym typeface="Helvetica"/>
              </a:defRPr>
            </a:lvl1pPr>
          </a:lstStyle>
          <a:p>
            <a:pPr/>
            <a:r>
              <a:t>Identification of clinical hazards, risk estimation, and control verification.</a:t>
            </a:r>
          </a:p>
        </p:txBody>
      </p:sp>
      <p:sp>
        <p:nvSpPr>
          <p:cNvPr id="157" name="TextBox 26"/>
          <p:cNvSpPr txBox="1"/>
          <p:nvPr/>
        </p:nvSpPr>
        <p:spPr>
          <a:xfrm>
            <a:off x="4606973" y="4252912"/>
            <a:ext cx="1462486" cy="2032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Software Lifecycle</a:t>
            </a:r>
          </a:p>
        </p:txBody>
      </p:sp>
      <p:sp>
        <p:nvSpPr>
          <p:cNvPr id="158" name="TextBox 27"/>
          <p:cNvSpPr txBox="1"/>
          <p:nvPr/>
        </p:nvSpPr>
        <p:spPr>
          <a:xfrm>
            <a:off x="4606973" y="4548187"/>
            <a:ext cx="3073450" cy="37210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000">
                <a:solidFill>
                  <a:srgbClr val="64748B"/>
                </a:solidFill>
                <a:latin typeface="+mj-lt"/>
                <a:ea typeface="+mj-ea"/>
                <a:cs typeface="+mj-cs"/>
                <a:sym typeface="Helvetica"/>
              </a:defRPr>
            </a:lvl1pPr>
          </a:lstStyle>
          <a:p>
            <a:pPr/>
            <a:r>
              <a:t>Rigorous design, architecture, unit testing, and configuration management.</a:t>
            </a:r>
          </a:p>
        </p:txBody>
      </p:sp>
      <p:sp>
        <p:nvSpPr>
          <p:cNvPr id="159" name="TextBox 28"/>
          <p:cNvSpPr txBox="1"/>
          <p:nvPr/>
        </p:nvSpPr>
        <p:spPr>
          <a:xfrm>
            <a:off x="8328124" y="4252912"/>
            <a:ext cx="1700703" cy="2032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Usability Engineering</a:t>
            </a:r>
          </a:p>
        </p:txBody>
      </p:sp>
      <p:sp>
        <p:nvSpPr>
          <p:cNvPr id="160" name="TextBox 29"/>
          <p:cNvSpPr txBox="1"/>
          <p:nvPr/>
        </p:nvSpPr>
        <p:spPr>
          <a:xfrm>
            <a:off x="8328124" y="4548187"/>
            <a:ext cx="3073450" cy="37210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000">
                <a:solidFill>
                  <a:srgbClr val="64748B"/>
                </a:solidFill>
                <a:latin typeface="+mj-lt"/>
                <a:ea typeface="+mj-ea"/>
                <a:cs typeface="+mj-cs"/>
                <a:sym typeface="Helvetica"/>
              </a:defRPr>
            </a:lvl1pPr>
          </a:lstStyle>
          <a:p>
            <a:pPr/>
            <a:r>
              <a:t>Ensuring clinician workflows prevent use errors and guarantee safe operation.</a:t>
            </a:r>
          </a:p>
        </p:txBody>
      </p:sp>
      <p:sp>
        <p:nvSpPr>
          <p:cNvPr id="161" name="TextBox 30"/>
          <p:cNvSpPr txBox="1"/>
          <p:nvPr/>
        </p:nvSpPr>
        <p:spPr>
          <a:xfrm>
            <a:off x="981075" y="3948112"/>
            <a:ext cx="695325"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JetBrains Mono"/>
                <a:ea typeface="JetBrains Mono"/>
                <a:cs typeface="JetBrains Mono"/>
                <a:sym typeface="JetBrains Mono"/>
              </a:defRPr>
            </a:lvl1pPr>
          </a:lstStyle>
          <a:p>
            <a:pPr/>
            <a:r>
              <a:t>ISO 14971</a:t>
            </a:r>
          </a:p>
        </p:txBody>
      </p:sp>
      <p:sp>
        <p:nvSpPr>
          <p:cNvPr id="162" name="TextBox 31"/>
          <p:cNvSpPr txBox="1"/>
          <p:nvPr/>
        </p:nvSpPr>
        <p:spPr>
          <a:xfrm>
            <a:off x="4702223" y="3948112"/>
            <a:ext cx="695326"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JetBrains Mono"/>
                <a:ea typeface="JetBrains Mono"/>
                <a:cs typeface="JetBrains Mono"/>
                <a:sym typeface="JetBrains Mono"/>
              </a:defRPr>
            </a:lvl1pPr>
          </a:lstStyle>
          <a:p>
            <a:pPr/>
            <a:r>
              <a:t>IEC 62304</a:t>
            </a:r>
          </a:p>
        </p:txBody>
      </p:sp>
      <p:sp>
        <p:nvSpPr>
          <p:cNvPr id="163" name="TextBox 32"/>
          <p:cNvSpPr txBox="1"/>
          <p:nvPr/>
        </p:nvSpPr>
        <p:spPr>
          <a:xfrm>
            <a:off x="8423374" y="3948112"/>
            <a:ext cx="695326"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JetBrains Mono"/>
                <a:ea typeface="JetBrains Mono"/>
                <a:cs typeface="JetBrains Mono"/>
                <a:sym typeface="JetBrains Mono"/>
              </a:defRPr>
            </a:lvl1pPr>
          </a:lstStyle>
          <a:p>
            <a:pPr/>
            <a:r>
              <a:t>IEC 62366</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Rounded Rectangle 1"/>
          <p:cNvSpPr/>
          <p:nvPr/>
        </p:nvSpPr>
        <p:spPr>
          <a:xfrm>
            <a:off x="609600" y="5829300"/>
            <a:ext cx="10972800" cy="495300"/>
          </a:xfrm>
          <a:prstGeom prst="roundRect">
            <a:avLst>
              <a:gd name="adj" fmla="val 23076"/>
            </a:avLst>
          </a:prstGeom>
          <a:solidFill>
            <a:srgbClr val="FFFBE0"/>
          </a:solidFill>
          <a:ln>
            <a:solidFill>
              <a:srgbClr val="FEF08A"/>
            </a:solidFill>
          </a:ln>
        </p:spPr>
        <p:txBody>
          <a:bodyPr lIns="45719" rIns="45719" anchor="ctr"/>
          <a:lstStyle/>
          <a:p>
            <a:pPr algn="ctr">
              <a:defRPr>
                <a:solidFill>
                  <a:srgbClr val="FFFFFF"/>
                </a:solidFill>
              </a:defRPr>
            </a:pPr>
          </a:p>
        </p:txBody>
      </p:sp>
      <p:sp>
        <p:nvSpPr>
          <p:cNvPr id="168" name="Rounded Rectangle 2"/>
          <p:cNvSpPr/>
          <p:nvPr/>
        </p:nvSpPr>
        <p:spPr>
          <a:xfrm>
            <a:off x="847725" y="3309937"/>
            <a:ext cx="838200" cy="228601"/>
          </a:xfrm>
          <a:prstGeom prst="roundRect">
            <a:avLst>
              <a:gd name="adj" fmla="val 25000"/>
            </a:avLst>
          </a:prstGeom>
          <a:solidFill>
            <a:srgbClr val="0284C7"/>
          </a:solidFill>
          <a:ln w="12700">
            <a:miter lim="400000"/>
          </a:ln>
        </p:spPr>
        <p:txBody>
          <a:bodyPr lIns="45719" rIns="45719" anchor="ctr"/>
          <a:lstStyle/>
          <a:p>
            <a:pPr algn="ctr">
              <a:defRPr>
                <a:solidFill>
                  <a:srgbClr val="FFFFFF"/>
                </a:solidFill>
              </a:defRPr>
            </a:pPr>
          </a:p>
        </p:txBody>
      </p:sp>
      <p:pic>
        <p:nvPicPr>
          <p:cNvPr id="169" name="Picture 3" descr="Picture 3"/>
          <p:cNvPicPr>
            <a:picLocks noChangeAspect="1"/>
          </p:cNvPicPr>
          <p:nvPr/>
        </p:nvPicPr>
        <p:blipFill>
          <a:blip r:embed="rId3">
            <a:extLst/>
          </a:blip>
          <a:stretch>
            <a:fillRect/>
          </a:stretch>
        </p:blipFill>
        <p:spPr>
          <a:xfrm>
            <a:off x="847725" y="6000750"/>
            <a:ext cx="171450" cy="152400"/>
          </a:xfrm>
          <a:prstGeom prst="rect">
            <a:avLst/>
          </a:prstGeom>
          <a:ln w="12700">
            <a:miter lim="400000"/>
          </a:ln>
        </p:spPr>
      </p:pic>
      <p:graphicFrame>
        <p:nvGraphicFramePr>
          <p:cNvPr id="170" name="Table 4"/>
          <p:cNvGraphicFramePr/>
          <p:nvPr/>
        </p:nvGraphicFramePr>
        <p:xfrm>
          <a:off x="609600" y="2143125"/>
          <a:ext cx="10953750" cy="274320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643061"/>
                <a:gridCol w="4929187"/>
                <a:gridCol w="4381500"/>
              </a:tblGrid>
              <a:tr h="548640">
                <a:tc>
                  <a:txBody>
                    <a:bodyPr/>
                    <a:lstStyle/>
                    <a:p>
                      <a:pPr algn="l">
                        <a:defRPr sz="1800"/>
                      </a:pPr>
                      <a:r>
                        <a:rPr b="1" sz="900">
                          <a:solidFill>
                            <a:srgbClr val="F8FAFC"/>
                          </a:solidFill>
                          <a:latin typeface="+mj-lt"/>
                          <a:ea typeface="+mj-ea"/>
                          <a:cs typeface="+mj-cs"/>
                          <a:sym typeface="Helvetica"/>
                        </a:rPr>
                        <a:t>Class</a:t>
                      </a:r>
                    </a:p>
                  </a:txBody>
                  <a:tcPr marL="25400" marR="25400" marT="25400" marB="25400" anchor="ctr" anchorCtr="0" horzOverflow="overflow">
                    <a:lnL w="12700">
                      <a:miter lim="400000"/>
                    </a:lnL>
                    <a:lnR w="12700">
                      <a:miter lim="400000"/>
                    </a:lnR>
                    <a:lnT w="12700">
                      <a:miter lim="400000"/>
                    </a:lnT>
                    <a:lnB w="12700">
                      <a:miter lim="400000"/>
                    </a:lnB>
                    <a:solidFill>
                      <a:srgbClr val="0F172A"/>
                    </a:solidFill>
                  </a:tcPr>
                </a:tc>
                <a:tc>
                  <a:txBody>
                    <a:bodyPr/>
                    <a:lstStyle/>
                    <a:p>
                      <a:pPr algn="l">
                        <a:defRPr sz="1800"/>
                      </a:pPr>
                      <a:r>
                        <a:rPr b="1" sz="900">
                          <a:solidFill>
                            <a:srgbClr val="F8FAFC"/>
                          </a:solidFill>
                          <a:latin typeface="+mj-lt"/>
                          <a:ea typeface="+mj-ea"/>
                          <a:cs typeface="+mj-cs"/>
                          <a:sym typeface="Helvetica"/>
                        </a:rPr>
                        <a:t>Software Output Role</a:t>
                      </a:r>
                    </a:p>
                  </a:txBody>
                  <a:tcPr marL="25400" marR="25400" marT="25400" marB="25400" anchor="ctr" anchorCtr="0" horzOverflow="overflow">
                    <a:lnL w="12700">
                      <a:miter lim="400000"/>
                    </a:lnL>
                    <a:lnR w="12700">
                      <a:miter lim="400000"/>
                    </a:lnR>
                    <a:lnT w="12700">
                      <a:miter lim="400000"/>
                    </a:lnT>
                    <a:lnB w="12700">
                      <a:miter lim="400000"/>
                    </a:lnB>
                    <a:solidFill>
                      <a:srgbClr val="0F172A"/>
                    </a:solidFill>
                  </a:tcPr>
                </a:tc>
                <a:tc>
                  <a:txBody>
                    <a:bodyPr/>
                    <a:lstStyle/>
                    <a:p>
                      <a:pPr algn="l">
                        <a:defRPr sz="1800"/>
                      </a:pPr>
                      <a:r>
                        <a:rPr b="1" sz="900">
                          <a:solidFill>
                            <a:srgbClr val="F8FAFC"/>
                          </a:solidFill>
                          <a:latin typeface="+mj-lt"/>
                          <a:ea typeface="+mj-ea"/>
                          <a:cs typeface="+mj-cs"/>
                          <a:sym typeface="Helvetica"/>
                        </a:rPr>
                        <a:t>Clinical Example</a:t>
                      </a:r>
                    </a:p>
                  </a:txBody>
                  <a:tcPr marL="25400" marR="25400" marT="25400" marB="25400" anchor="ctr" anchorCtr="0" horzOverflow="overflow">
                    <a:lnL w="12700">
                      <a:miter lim="400000"/>
                    </a:lnL>
                    <a:lnR w="12700">
                      <a:miter lim="400000"/>
                    </a:lnR>
                    <a:lnT w="12700">
                      <a:miter lim="400000"/>
                    </a:lnT>
                    <a:lnB w="12700">
                      <a:miter lim="400000"/>
                    </a:lnB>
                    <a:solidFill>
                      <a:srgbClr val="0F172A"/>
                    </a:solidFill>
                  </a:tcPr>
                </a:tc>
              </a:tr>
              <a:tr h="548640">
                <a:tc>
                  <a:txBody>
                    <a:bodyPr/>
                    <a:lstStyle/>
                    <a:p>
                      <a:pPr algn="l">
                        <a:defRPr sz="1800"/>
                      </a:pPr>
                      <a:r>
                        <a:rPr b="1" sz="1100">
                          <a:solidFill>
                            <a:srgbClr val="64748B"/>
                          </a:solidFill>
                          <a:latin typeface="+mj-lt"/>
                          <a:ea typeface="+mj-ea"/>
                          <a:cs typeface="+mj-cs"/>
                          <a:sym typeface="Helvetica"/>
                        </a:rPr>
                        <a:t>Class I</a:t>
                      </a:r>
                    </a:p>
                  </a:txBody>
                  <a:tcPr marL="25400" marR="25400" marT="25400" marB="25400" anchor="ctr" anchorCtr="0" horzOverflow="overflow">
                    <a:lnL w="12700">
                      <a:miter lim="400000"/>
                    </a:lnL>
                    <a:lnR w="12700">
                      <a:miter lim="400000"/>
                    </a:lnR>
                    <a:lnT w="12700">
                      <a:miter lim="400000"/>
                    </a:lnT>
                    <a:lnB w="12700">
                      <a:miter lim="400000"/>
                    </a:lnB>
                    <a:solidFill>
                      <a:srgbClr val="FFFFFF"/>
                    </a:solidFill>
                  </a:tcPr>
                </a:tc>
                <a:tc>
                  <a:txBody>
                    <a:bodyPr/>
                    <a:lstStyle/>
                    <a:p>
                      <a:pPr algn="l">
                        <a:defRPr sz="1800"/>
                      </a:pPr>
                      <a:r>
                        <a:rPr sz="1000">
                          <a:solidFill>
                            <a:srgbClr val="334155"/>
                          </a:solidFill>
                          <a:latin typeface="+mj-lt"/>
                          <a:ea typeface="+mj-ea"/>
                          <a:cs typeface="+mj-cs"/>
                          <a:sym typeface="Helvetica"/>
                        </a:rPr>
                        <a:t>General medical software with no direct input to clinical decisions.</a:t>
                      </a:r>
                    </a:p>
                  </a:txBody>
                  <a:tcPr marL="25400" marR="25400" marT="25400" marB="25400" anchor="ctr" anchorCtr="0" horzOverflow="overflow">
                    <a:lnL w="12700">
                      <a:miter lim="400000"/>
                    </a:lnL>
                    <a:lnR w="12700">
                      <a:miter lim="400000"/>
                    </a:lnR>
                    <a:lnT w="12700">
                      <a:miter lim="400000"/>
                    </a:lnT>
                    <a:lnB w="12700">
                      <a:miter lim="400000"/>
                    </a:lnB>
                    <a:solidFill>
                      <a:srgbClr val="FFFFFF"/>
                    </a:solidFill>
                  </a:tcPr>
                </a:tc>
                <a:tc>
                  <a:txBody>
                    <a:bodyPr/>
                    <a:lstStyle/>
                    <a:p>
                      <a:pPr algn="l">
                        <a:defRPr sz="1800"/>
                      </a:pPr>
                      <a:r>
                        <a:rPr sz="1000">
                          <a:solidFill>
                            <a:srgbClr val="64748B"/>
                          </a:solidFill>
                          <a:latin typeface="+mj-lt"/>
                          <a:ea typeface="+mj-ea"/>
                          <a:cs typeface="+mj-cs"/>
                          <a:sym typeface="Helvetica"/>
                        </a:rPr>
                        <a:t>Display or retrieval of patient records only.</a:t>
                      </a:r>
                    </a:p>
                  </a:txBody>
                  <a:tcPr marL="25400" marR="25400" marT="25400" marB="25400" anchor="ctr" anchorCtr="0" horzOverflow="overflow">
                    <a:lnL w="12700">
                      <a:miter lim="400000"/>
                    </a:lnL>
                    <a:lnR w="12700">
                      <a:miter lim="400000"/>
                    </a:lnR>
                    <a:lnT w="12700">
                      <a:miter lim="400000"/>
                    </a:lnT>
                    <a:lnB w="12700">
                      <a:miter lim="400000"/>
                    </a:lnB>
                    <a:solidFill>
                      <a:srgbClr val="FFFFFF"/>
                    </a:solidFill>
                  </a:tcPr>
                </a:tc>
              </a:tr>
              <a:tr h="548640">
                <a:tc>
                  <a:txBody>
                    <a:bodyPr/>
                    <a:lstStyle/>
                    <a:p>
                      <a:pPr algn="l">
                        <a:defRPr sz="1800"/>
                      </a:pPr>
                    </a:p>
                  </a:txBody>
                  <a:tcPr marL="25400" marR="25400" marT="25400" marB="25400" anchor="ctr" anchorCtr="0" horzOverflow="overflow">
                    <a:lnL w="12700">
                      <a:miter lim="400000"/>
                    </a:lnL>
                    <a:lnR w="12700">
                      <a:miter lim="400000"/>
                    </a:lnR>
                    <a:lnT w="12700">
                      <a:miter lim="400000"/>
                    </a:lnT>
                    <a:lnB w="12700">
                      <a:miter lim="400000"/>
                    </a:lnB>
                    <a:solidFill>
                      <a:srgbClr val="F0F9FF"/>
                    </a:solidFill>
                  </a:tcPr>
                </a:tc>
                <a:tc>
                  <a:txBody>
                    <a:bodyPr/>
                    <a:lstStyle/>
                    <a:p>
                      <a:pPr algn="l">
                        <a:defRPr sz="1800"/>
                      </a:pPr>
                      <a:r>
                        <a:rPr b="1" sz="1000">
                          <a:solidFill>
                            <a:srgbClr val="0F172A"/>
                          </a:solidFill>
                          <a:latin typeface="+mj-lt"/>
                          <a:ea typeface="+mj-ea"/>
                          <a:cs typeface="+mj-cs"/>
                          <a:sym typeface="Helvetica"/>
                        </a:rPr>
                        <a:t>Provides information used to make diagnostic or therapeutic decisions.</a:t>
                      </a:r>
                    </a:p>
                  </a:txBody>
                  <a:tcPr marL="25400" marR="25400" marT="25400" marB="25400" anchor="ctr" anchorCtr="0" horzOverflow="overflow">
                    <a:lnL w="12700">
                      <a:miter lim="400000"/>
                    </a:lnL>
                    <a:lnR w="12700">
                      <a:miter lim="400000"/>
                    </a:lnR>
                    <a:lnT w="12700">
                      <a:miter lim="400000"/>
                    </a:lnT>
                    <a:lnB w="12700">
                      <a:miter lim="400000"/>
                    </a:lnB>
                    <a:solidFill>
                      <a:srgbClr val="F0F9FF"/>
                    </a:solidFill>
                  </a:tcPr>
                </a:tc>
                <a:tc>
                  <a:txBody>
                    <a:bodyPr/>
                    <a:lstStyle/>
                    <a:p>
                      <a:pPr algn="l">
                        <a:defRPr sz="1800"/>
                      </a:pPr>
                      <a:r>
                        <a:rPr b="1" sz="1000">
                          <a:solidFill>
                            <a:srgbClr val="0369A1"/>
                          </a:solidFill>
                          <a:latin typeface="+mj-lt"/>
                          <a:ea typeface="+mj-ea"/>
                          <a:cs typeface="+mj-cs"/>
                          <a:sym typeface="Helvetica"/>
                        </a:rPr>
                        <a:t>Suggests likely diagnosis or triage priority code for clinician review.</a:t>
                      </a:r>
                    </a:p>
                  </a:txBody>
                  <a:tcPr marL="25400" marR="25400" marT="25400" marB="25400" anchor="ctr" anchorCtr="0" horzOverflow="overflow">
                    <a:lnL w="12700">
                      <a:miter lim="400000"/>
                    </a:lnL>
                    <a:lnR w="12700">
                      <a:miter lim="400000"/>
                    </a:lnR>
                    <a:lnT w="12700">
                      <a:miter lim="400000"/>
                    </a:lnT>
                    <a:lnB w="12700">
                      <a:miter lim="400000"/>
                    </a:lnB>
                    <a:solidFill>
                      <a:srgbClr val="F0F9FF"/>
                    </a:solidFill>
                  </a:tcPr>
                </a:tc>
              </a:tr>
              <a:tr h="548640">
                <a:tc>
                  <a:txBody>
                    <a:bodyPr/>
                    <a:lstStyle/>
                    <a:p>
                      <a:pPr algn="l">
                        <a:defRPr sz="1800"/>
                      </a:pPr>
                      <a:r>
                        <a:rPr b="1" sz="1100">
                          <a:solidFill>
                            <a:srgbClr val="D97706"/>
                          </a:solidFill>
                          <a:latin typeface="+mj-lt"/>
                          <a:ea typeface="+mj-ea"/>
                          <a:cs typeface="+mj-cs"/>
                          <a:sym typeface="Helvetica"/>
                        </a:rPr>
                        <a:t>Class IIb</a:t>
                      </a:r>
                    </a:p>
                  </a:txBody>
                  <a:tcPr marL="25400" marR="25400" marT="25400" marB="25400" anchor="ctr" anchorCtr="0" horzOverflow="overflow">
                    <a:lnL w="12700">
                      <a:miter lim="400000"/>
                    </a:lnL>
                    <a:lnR w="12700">
                      <a:miter lim="400000"/>
                    </a:lnR>
                    <a:lnT w="12700">
                      <a:miter lim="400000"/>
                    </a:lnT>
                    <a:lnB w="12700">
                      <a:miter lim="400000"/>
                    </a:lnB>
                    <a:solidFill>
                      <a:srgbClr val="FFFFFF"/>
                    </a:solidFill>
                  </a:tcPr>
                </a:tc>
                <a:tc>
                  <a:txBody>
                    <a:bodyPr/>
                    <a:lstStyle/>
                    <a:p>
                      <a:pPr algn="l">
                        <a:defRPr sz="1800"/>
                      </a:pPr>
                      <a:r>
                        <a:rPr sz="1000">
                          <a:solidFill>
                            <a:srgbClr val="334155"/>
                          </a:solidFill>
                          <a:latin typeface="+mj-lt"/>
                          <a:ea typeface="+mj-ea"/>
                          <a:cs typeface="+mj-cs"/>
                          <a:sym typeface="Helvetica"/>
                        </a:rPr>
                        <a:t>Decisions where errors cause serious harm/surgery; vital parameter monitoring.</a:t>
                      </a:r>
                    </a:p>
                  </a:txBody>
                  <a:tcPr marL="25400" marR="25400" marT="25400" marB="25400" anchor="ctr" anchorCtr="0" horzOverflow="overflow">
                    <a:lnL w="12700">
                      <a:miter lim="400000"/>
                    </a:lnL>
                    <a:lnR w="12700">
                      <a:miter lim="400000"/>
                    </a:lnR>
                    <a:lnT w="12700">
                      <a:miter lim="400000"/>
                    </a:lnT>
                    <a:lnB w="12700">
                      <a:miter lim="400000"/>
                    </a:lnB>
                    <a:solidFill>
                      <a:srgbClr val="FFFFFF"/>
                    </a:solidFill>
                  </a:tcPr>
                </a:tc>
                <a:tc>
                  <a:txBody>
                    <a:bodyPr/>
                    <a:lstStyle/>
                    <a:p>
                      <a:pPr algn="l">
                        <a:defRPr sz="1800"/>
                      </a:pPr>
                      <a:r>
                        <a:rPr sz="1000">
                          <a:solidFill>
                            <a:srgbClr val="64748B"/>
                          </a:solidFill>
                          <a:latin typeface="+mj-lt"/>
                          <a:ea typeface="+mj-ea"/>
                          <a:cs typeface="+mj-cs"/>
                          <a:sym typeface="Helvetica"/>
                        </a:rPr>
                        <a:t>Dose calculations for high-risk therapeutic drugs.</a:t>
                      </a:r>
                    </a:p>
                  </a:txBody>
                  <a:tcPr marL="25400" marR="25400" marT="25400" marB="25400" anchor="ctr" anchorCtr="0" horzOverflow="overflow">
                    <a:lnL w="12700">
                      <a:miter lim="400000"/>
                    </a:lnL>
                    <a:lnR w="12700">
                      <a:miter lim="400000"/>
                    </a:lnR>
                    <a:lnT w="12700">
                      <a:miter lim="400000"/>
                    </a:lnT>
                    <a:lnB w="12700">
                      <a:miter lim="400000"/>
                    </a:lnB>
                    <a:solidFill>
                      <a:srgbClr val="FFFFFF"/>
                    </a:solidFill>
                  </a:tcPr>
                </a:tc>
              </a:tr>
              <a:tr h="548640">
                <a:tc>
                  <a:txBody>
                    <a:bodyPr/>
                    <a:lstStyle/>
                    <a:p>
                      <a:pPr algn="l">
                        <a:defRPr sz="1800"/>
                      </a:pPr>
                      <a:r>
                        <a:rPr b="1" sz="1100">
                          <a:solidFill>
                            <a:srgbClr val="DC2626"/>
                          </a:solidFill>
                          <a:latin typeface="+mj-lt"/>
                          <a:ea typeface="+mj-ea"/>
                          <a:cs typeface="+mj-cs"/>
                          <a:sym typeface="Helvetica"/>
                        </a:rPr>
                        <a:t>Class III</a:t>
                      </a:r>
                    </a:p>
                  </a:txBody>
                  <a:tcPr marL="25400" marR="25400" marT="25400" marB="25400" anchor="ctr" anchorCtr="0" horzOverflow="overflow">
                    <a:lnL w="12700">
                      <a:miter lim="400000"/>
                    </a:lnL>
                    <a:lnR w="12700">
                      <a:miter lim="400000"/>
                    </a:lnR>
                    <a:lnT w="12700">
                      <a:miter lim="400000"/>
                    </a:lnT>
                    <a:lnB w="12700">
                      <a:miter lim="400000"/>
                    </a:lnB>
                    <a:solidFill>
                      <a:srgbClr val="FFFFFF"/>
                    </a:solidFill>
                  </a:tcPr>
                </a:tc>
                <a:tc>
                  <a:txBody>
                    <a:bodyPr/>
                    <a:lstStyle/>
                    <a:p>
                      <a:pPr algn="l">
                        <a:defRPr sz="1800"/>
                      </a:pPr>
                      <a:r>
                        <a:rPr sz="1000">
                          <a:solidFill>
                            <a:srgbClr val="334155"/>
                          </a:solidFill>
                          <a:latin typeface="+mj-lt"/>
                          <a:ea typeface="+mj-ea"/>
                          <a:cs typeface="+mj-cs"/>
                          <a:sym typeface="Helvetica"/>
                        </a:rPr>
                        <a:t>Decisions where errors could cause death or irreversible harm.</a:t>
                      </a:r>
                    </a:p>
                  </a:txBody>
                  <a:tcPr marL="25400" marR="25400" marT="25400" marB="25400" anchor="ctr" anchorCtr="0" horzOverflow="overflow">
                    <a:lnL w="12700">
                      <a:miter lim="400000"/>
                    </a:lnL>
                    <a:lnR w="12700">
                      <a:miter lim="400000"/>
                    </a:lnR>
                    <a:lnT w="12700">
                      <a:miter lim="400000"/>
                    </a:lnT>
                    <a:lnB w="12700">
                      <a:miter lim="400000"/>
                    </a:lnB>
                    <a:solidFill>
                      <a:srgbClr val="FFFFFF"/>
                    </a:solidFill>
                  </a:tcPr>
                </a:tc>
                <a:tc>
                  <a:txBody>
                    <a:bodyPr/>
                    <a:lstStyle/>
                    <a:p>
                      <a:pPr algn="l">
                        <a:defRPr sz="1800"/>
                      </a:pPr>
                      <a:r>
                        <a:rPr sz="1000">
                          <a:solidFill>
                            <a:srgbClr val="64748B"/>
                          </a:solidFill>
                          <a:latin typeface="+mj-lt"/>
                          <a:ea typeface="+mj-ea"/>
                          <a:cs typeface="+mj-cs"/>
                          <a:sym typeface="Helvetica"/>
                        </a:rPr>
                        <a:t>Automated therapy decisions in critical care.</a:t>
                      </a:r>
                    </a:p>
                  </a:txBody>
                  <a:tcPr marL="25400" marR="25400" marT="25400" marB="25400" anchor="ctr" anchorCtr="0" horzOverflow="overflow">
                    <a:lnL w="12700">
                      <a:miter lim="400000"/>
                    </a:lnL>
                    <a:lnR w="12700">
                      <a:miter lim="400000"/>
                    </a:lnR>
                    <a:lnT w="12700">
                      <a:miter lim="400000"/>
                    </a:lnT>
                    <a:lnB w="12700">
                      <a:miter lim="400000"/>
                    </a:lnB>
                    <a:solidFill>
                      <a:srgbClr val="FFFFFF"/>
                    </a:solidFill>
                  </a:tcPr>
                </a:tc>
              </a:tr>
            </a:tbl>
          </a:graphicData>
        </a:graphic>
      </p:graphicFrame>
      <p:sp>
        <p:nvSpPr>
          <p:cNvPr id="171" name="TextBox 5"/>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Annex VIII · Rule 11</a:t>
            </a:r>
          </a:p>
        </p:txBody>
      </p:sp>
      <p:sp>
        <p:nvSpPr>
          <p:cNvPr id="172" name="TextBox 6"/>
          <p:cNvSpPr txBox="1"/>
          <p:nvPr/>
        </p:nvSpPr>
        <p:spPr>
          <a:xfrm>
            <a:off x="609600" y="771525"/>
            <a:ext cx="4605183"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Software Risk Classification</a:t>
            </a:r>
          </a:p>
        </p:txBody>
      </p:sp>
      <p:sp>
        <p:nvSpPr>
          <p:cNvPr id="173" name="TextBox 7"/>
          <p:cNvSpPr txBox="1"/>
          <p:nvPr/>
        </p:nvSpPr>
        <p:spPr>
          <a:xfrm>
            <a:off x="1133475" y="5991225"/>
            <a:ext cx="7453053" cy="152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000">
                <a:solidFill>
                  <a:srgbClr val="854D0E"/>
                </a:solidFill>
                <a:latin typeface="+mj-lt"/>
                <a:ea typeface="+mj-ea"/>
                <a:cs typeface="+mj-cs"/>
                <a:sym typeface="Helvetica"/>
              </a:defRPr>
            </a:lvl1pPr>
          </a:lstStyle>
          <a:p>
            <a:pPr/>
            <a:r>
              <a:t>eCREAM Target: From Class IIa upwards, independent Notified Body assessment of technical documentation is mandatory.</a:t>
            </a:r>
          </a:p>
        </p:txBody>
      </p:sp>
      <p:sp>
        <p:nvSpPr>
          <p:cNvPr id="174" name="TextBox 8"/>
          <p:cNvSpPr txBox="1"/>
          <p:nvPr/>
        </p:nvSpPr>
        <p:spPr>
          <a:xfrm>
            <a:off x="658559" y="3393281"/>
            <a:ext cx="742951" cy="215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1000">
                <a:solidFill>
                  <a:srgbClr val="0369A1"/>
                </a:solidFill>
                <a:latin typeface="+mj-lt"/>
                <a:ea typeface="+mj-ea"/>
                <a:cs typeface="+mj-cs"/>
                <a:sym typeface="Helvetica"/>
              </a:defRPr>
            </a:lvl1pPr>
          </a:lstStyle>
          <a:p>
            <a:pPr/>
            <a:r>
              <a:t>Class IIa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8" name="eCREAM_Architecture_v3_rev2.pdf" descr="eCREAM_Architecture_v3_rev2.pdf"/>
          <p:cNvPicPr>
            <a:picLocks noChangeAspect="1"/>
          </p:cNvPicPr>
          <p:nvPr/>
        </p:nvPicPr>
        <p:blipFill>
          <a:blip r:embed="rId3">
            <a:extLst/>
          </a:blip>
          <a:srcRect l="0" t="0" r="0" b="3088"/>
          <a:stretch>
            <a:fillRect/>
          </a:stretch>
        </p:blipFill>
        <p:spPr>
          <a:xfrm>
            <a:off x="5724119" y="2038350"/>
            <a:ext cx="5757327" cy="31384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529"/>
                </a:lnTo>
                <a:cubicBezTo>
                  <a:pt x="61" y="21569"/>
                  <a:pt x="125" y="21600"/>
                  <a:pt x="194" y="21600"/>
                </a:cubicBezTo>
                <a:lnTo>
                  <a:pt x="21406" y="21600"/>
                </a:lnTo>
                <a:cubicBezTo>
                  <a:pt x="21475" y="21600"/>
                  <a:pt x="21539" y="21569"/>
                  <a:pt x="21600" y="21529"/>
                </a:cubicBezTo>
                <a:lnTo>
                  <a:pt x="21600" y="0"/>
                </a:lnTo>
                <a:lnTo>
                  <a:pt x="0" y="0"/>
                </a:lnTo>
                <a:close/>
              </a:path>
            </a:pathLst>
          </a:custGeom>
          <a:ln>
            <a:solidFill>
              <a:srgbClr val="BAE6FD"/>
            </a:solidFill>
          </a:ln>
        </p:spPr>
      </p:pic>
      <p:sp>
        <p:nvSpPr>
          <p:cNvPr id="179" name="Rectangle 3"/>
          <p:cNvSpPr/>
          <p:nvPr/>
        </p:nvSpPr>
        <p:spPr>
          <a:xfrm>
            <a:off x="609600" y="5913437"/>
            <a:ext cx="10972800" cy="12701"/>
          </a:xfrm>
          <a:prstGeom prst="rect">
            <a:avLst/>
          </a:prstGeom>
          <a:solidFill>
            <a:srgbClr val="F1F5F9"/>
          </a:solidFill>
          <a:ln w="12700">
            <a:miter lim="400000"/>
          </a:ln>
        </p:spPr>
        <p:txBody>
          <a:bodyPr lIns="45719" rIns="45719" anchor="ctr"/>
          <a:lstStyle/>
          <a:p>
            <a:pPr algn="ctr">
              <a:defRPr>
                <a:solidFill>
                  <a:srgbClr val="FFFFFF"/>
                </a:solidFill>
              </a:defRPr>
            </a:pPr>
          </a:p>
        </p:txBody>
      </p:sp>
      <p:sp>
        <p:nvSpPr>
          <p:cNvPr id="180" name="Rounded Rectangle 4"/>
          <p:cNvSpPr/>
          <p:nvPr/>
        </p:nvSpPr>
        <p:spPr>
          <a:xfrm>
            <a:off x="9315450" y="6076950"/>
            <a:ext cx="2266950" cy="247650"/>
          </a:xfrm>
          <a:prstGeom prst="roundRect">
            <a:avLst>
              <a:gd name="adj" fmla="val 46153"/>
            </a:avLst>
          </a:prstGeom>
          <a:solidFill>
            <a:srgbClr val="F0F9FF"/>
          </a:solidFill>
          <a:ln w="12700">
            <a:miter lim="400000"/>
          </a:ln>
        </p:spPr>
        <p:txBody>
          <a:bodyPr lIns="45719" rIns="45719" anchor="ctr"/>
          <a:lstStyle/>
          <a:p>
            <a:pPr algn="ctr">
              <a:defRPr>
                <a:solidFill>
                  <a:srgbClr val="FFFFFF"/>
                </a:solidFill>
              </a:defRPr>
            </a:pPr>
          </a:p>
        </p:txBody>
      </p:sp>
      <p:sp>
        <p:nvSpPr>
          <p:cNvPr id="181" name="Rounded Rectangle 5"/>
          <p:cNvSpPr/>
          <p:nvPr/>
        </p:nvSpPr>
        <p:spPr>
          <a:xfrm>
            <a:off x="609600" y="1876425"/>
            <a:ext cx="4632574" cy="1019175"/>
          </a:xfrm>
          <a:prstGeom prst="roundRect">
            <a:avLst>
              <a:gd name="adj" fmla="val 13084"/>
            </a:avLst>
          </a:prstGeom>
          <a:solidFill>
            <a:srgbClr val="FFFFFF"/>
          </a:solidFill>
          <a:ln w="12700">
            <a:miter lim="400000"/>
          </a:ln>
        </p:spPr>
        <p:txBody>
          <a:bodyPr lIns="45719" rIns="45719" anchor="ctr"/>
          <a:lstStyle/>
          <a:p>
            <a:pPr algn="ctr">
              <a:defRPr>
                <a:solidFill>
                  <a:srgbClr val="FFFFFF"/>
                </a:solidFill>
              </a:defRPr>
            </a:pPr>
          </a:p>
        </p:txBody>
      </p:sp>
      <p:sp>
        <p:nvSpPr>
          <p:cNvPr id="182" name="Rounded Rectangle 6"/>
          <p:cNvSpPr/>
          <p:nvPr/>
        </p:nvSpPr>
        <p:spPr>
          <a:xfrm>
            <a:off x="609600" y="3048000"/>
            <a:ext cx="4632574" cy="1019175"/>
          </a:xfrm>
          <a:prstGeom prst="roundRect">
            <a:avLst>
              <a:gd name="adj" fmla="val 13084"/>
            </a:avLst>
          </a:prstGeom>
          <a:solidFill>
            <a:srgbClr val="F0F9FF"/>
          </a:solidFill>
          <a:ln w="12700">
            <a:miter lim="400000"/>
          </a:ln>
        </p:spPr>
        <p:txBody>
          <a:bodyPr lIns="45719" rIns="45719" anchor="ctr"/>
          <a:lstStyle/>
          <a:p>
            <a:pPr algn="ctr">
              <a:defRPr>
                <a:solidFill>
                  <a:srgbClr val="FFFFFF"/>
                </a:solidFill>
              </a:defRPr>
            </a:pPr>
          </a:p>
        </p:txBody>
      </p:sp>
      <p:sp>
        <p:nvSpPr>
          <p:cNvPr id="183" name="Rounded Rectangle 7"/>
          <p:cNvSpPr/>
          <p:nvPr/>
        </p:nvSpPr>
        <p:spPr>
          <a:xfrm>
            <a:off x="609600" y="4219575"/>
            <a:ext cx="4632574" cy="1019175"/>
          </a:xfrm>
          <a:prstGeom prst="roundRect">
            <a:avLst>
              <a:gd name="adj" fmla="val 13084"/>
            </a:avLst>
          </a:prstGeom>
          <a:solidFill>
            <a:srgbClr val="FFFFFF"/>
          </a:solidFill>
          <a:ln w="12700">
            <a:miter lim="400000"/>
          </a:ln>
        </p:spPr>
        <p:txBody>
          <a:bodyPr lIns="45719" rIns="45719" anchor="ctr"/>
          <a:lstStyle/>
          <a:p>
            <a:pPr algn="ctr">
              <a:defRPr>
                <a:solidFill>
                  <a:srgbClr val="FFFFFF"/>
                </a:solidFill>
              </a:defRPr>
            </a:pPr>
          </a:p>
        </p:txBody>
      </p:sp>
      <p:sp>
        <p:nvSpPr>
          <p:cNvPr id="184" name="Rectangle 9"/>
          <p:cNvSpPr/>
          <p:nvPr/>
        </p:nvSpPr>
        <p:spPr>
          <a:xfrm>
            <a:off x="609600" y="2884487"/>
            <a:ext cx="4632574"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85" name="Rectangle 10"/>
          <p:cNvSpPr/>
          <p:nvPr/>
        </p:nvSpPr>
        <p:spPr>
          <a:xfrm>
            <a:off x="609600" y="1874837"/>
            <a:ext cx="4632574"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86" name="Rectangle 11"/>
          <p:cNvSpPr/>
          <p:nvPr/>
        </p:nvSpPr>
        <p:spPr>
          <a:xfrm>
            <a:off x="609600" y="1876425"/>
            <a:ext cx="47625" cy="1019175"/>
          </a:xfrm>
          <a:prstGeom prst="rect">
            <a:avLst/>
          </a:prstGeom>
          <a:solidFill>
            <a:srgbClr val="64748B"/>
          </a:solidFill>
          <a:ln w="12700">
            <a:miter lim="400000"/>
          </a:ln>
        </p:spPr>
        <p:txBody>
          <a:bodyPr lIns="45719" rIns="45719" anchor="ctr"/>
          <a:lstStyle/>
          <a:p>
            <a:pPr algn="ctr">
              <a:defRPr>
                <a:solidFill>
                  <a:srgbClr val="FFFFFF"/>
                </a:solidFill>
              </a:defRPr>
            </a:pPr>
          </a:p>
        </p:txBody>
      </p:sp>
      <p:sp>
        <p:nvSpPr>
          <p:cNvPr id="187" name="Rectangle 12"/>
          <p:cNvSpPr/>
          <p:nvPr/>
        </p:nvSpPr>
        <p:spPr>
          <a:xfrm>
            <a:off x="5231060" y="1876425"/>
            <a:ext cx="12701" cy="101917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88" name="Rectangle 13"/>
          <p:cNvSpPr/>
          <p:nvPr/>
        </p:nvSpPr>
        <p:spPr>
          <a:xfrm>
            <a:off x="609600" y="4056062"/>
            <a:ext cx="4632574" cy="12701"/>
          </a:xfrm>
          <a:prstGeom prst="rect">
            <a:avLst/>
          </a:prstGeom>
          <a:solidFill>
            <a:srgbClr val="BAE6FD"/>
          </a:solidFill>
          <a:ln w="12700">
            <a:miter lim="400000"/>
          </a:ln>
        </p:spPr>
        <p:txBody>
          <a:bodyPr lIns="45719" rIns="45719" anchor="ctr"/>
          <a:lstStyle/>
          <a:p>
            <a:pPr algn="ctr">
              <a:defRPr>
                <a:solidFill>
                  <a:srgbClr val="FFFFFF"/>
                </a:solidFill>
              </a:defRPr>
            </a:pPr>
          </a:p>
        </p:txBody>
      </p:sp>
      <p:sp>
        <p:nvSpPr>
          <p:cNvPr id="189" name="Rectangle 14"/>
          <p:cNvSpPr/>
          <p:nvPr/>
        </p:nvSpPr>
        <p:spPr>
          <a:xfrm>
            <a:off x="609600" y="3046412"/>
            <a:ext cx="4632574" cy="12701"/>
          </a:xfrm>
          <a:prstGeom prst="rect">
            <a:avLst/>
          </a:prstGeom>
          <a:solidFill>
            <a:srgbClr val="BAE6FD"/>
          </a:solidFill>
          <a:ln w="12700">
            <a:miter lim="400000"/>
          </a:ln>
        </p:spPr>
        <p:txBody>
          <a:bodyPr lIns="45719" rIns="45719" anchor="ctr"/>
          <a:lstStyle/>
          <a:p>
            <a:pPr algn="ctr">
              <a:defRPr>
                <a:solidFill>
                  <a:srgbClr val="FFFFFF"/>
                </a:solidFill>
              </a:defRPr>
            </a:pPr>
          </a:p>
        </p:txBody>
      </p:sp>
      <p:sp>
        <p:nvSpPr>
          <p:cNvPr id="190" name="Rectangle 15"/>
          <p:cNvSpPr/>
          <p:nvPr/>
        </p:nvSpPr>
        <p:spPr>
          <a:xfrm>
            <a:off x="609600" y="3048000"/>
            <a:ext cx="47625" cy="1019175"/>
          </a:xfrm>
          <a:prstGeom prst="rect">
            <a:avLst/>
          </a:prstGeom>
          <a:solidFill>
            <a:srgbClr val="0284C7"/>
          </a:solidFill>
          <a:ln w="12700">
            <a:miter lim="400000"/>
          </a:ln>
        </p:spPr>
        <p:txBody>
          <a:bodyPr lIns="45719" rIns="45719" anchor="ctr"/>
          <a:lstStyle/>
          <a:p>
            <a:pPr algn="ctr">
              <a:defRPr>
                <a:solidFill>
                  <a:srgbClr val="FFFFFF"/>
                </a:solidFill>
              </a:defRPr>
            </a:pPr>
          </a:p>
        </p:txBody>
      </p:sp>
      <p:sp>
        <p:nvSpPr>
          <p:cNvPr id="191" name="Rectangle 16"/>
          <p:cNvSpPr/>
          <p:nvPr/>
        </p:nvSpPr>
        <p:spPr>
          <a:xfrm>
            <a:off x="5231060" y="3048000"/>
            <a:ext cx="12701" cy="1019175"/>
          </a:xfrm>
          <a:prstGeom prst="rect">
            <a:avLst/>
          </a:prstGeom>
          <a:solidFill>
            <a:srgbClr val="BAE6FD"/>
          </a:solidFill>
          <a:ln w="12700">
            <a:miter lim="400000"/>
          </a:ln>
        </p:spPr>
        <p:txBody>
          <a:bodyPr lIns="45719" rIns="45719" anchor="ctr"/>
          <a:lstStyle/>
          <a:p>
            <a:pPr algn="ctr">
              <a:defRPr>
                <a:solidFill>
                  <a:srgbClr val="FFFFFF"/>
                </a:solidFill>
              </a:defRPr>
            </a:pPr>
          </a:p>
        </p:txBody>
      </p:sp>
      <p:sp>
        <p:nvSpPr>
          <p:cNvPr id="192" name="Rectangle 17"/>
          <p:cNvSpPr/>
          <p:nvPr/>
        </p:nvSpPr>
        <p:spPr>
          <a:xfrm>
            <a:off x="609600" y="5227637"/>
            <a:ext cx="4632574"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93" name="Rectangle 18"/>
          <p:cNvSpPr/>
          <p:nvPr/>
        </p:nvSpPr>
        <p:spPr>
          <a:xfrm>
            <a:off x="609600" y="4217987"/>
            <a:ext cx="4632574"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94" name="Rectangle 19"/>
          <p:cNvSpPr/>
          <p:nvPr/>
        </p:nvSpPr>
        <p:spPr>
          <a:xfrm>
            <a:off x="609600" y="4219575"/>
            <a:ext cx="47625" cy="1019175"/>
          </a:xfrm>
          <a:prstGeom prst="rect">
            <a:avLst/>
          </a:prstGeom>
          <a:solidFill>
            <a:srgbClr val="64748B"/>
          </a:solidFill>
          <a:ln w="12700">
            <a:miter lim="400000"/>
          </a:ln>
        </p:spPr>
        <p:txBody>
          <a:bodyPr lIns="45719" rIns="45719" anchor="ctr"/>
          <a:lstStyle/>
          <a:p>
            <a:pPr algn="ctr">
              <a:defRPr>
                <a:solidFill>
                  <a:srgbClr val="FFFFFF"/>
                </a:solidFill>
              </a:defRPr>
            </a:pPr>
          </a:p>
        </p:txBody>
      </p:sp>
      <p:sp>
        <p:nvSpPr>
          <p:cNvPr id="195" name="Rectangle 20"/>
          <p:cNvSpPr/>
          <p:nvPr/>
        </p:nvSpPr>
        <p:spPr>
          <a:xfrm>
            <a:off x="5231060" y="4219575"/>
            <a:ext cx="12701" cy="101917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196" name="TextBox 36"/>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System Architecture</a:t>
            </a:r>
          </a:p>
        </p:txBody>
      </p:sp>
      <p:sp>
        <p:nvSpPr>
          <p:cNvPr id="197" name="TextBox 37"/>
          <p:cNvSpPr txBox="1"/>
          <p:nvPr/>
        </p:nvSpPr>
        <p:spPr>
          <a:xfrm>
            <a:off x="609600" y="771525"/>
            <a:ext cx="5042180"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Why Certify Only One Module?</a:t>
            </a:r>
          </a:p>
        </p:txBody>
      </p:sp>
      <p:sp>
        <p:nvSpPr>
          <p:cNvPr id="198" name="TextBox 38"/>
          <p:cNvSpPr txBox="1"/>
          <p:nvPr/>
        </p:nvSpPr>
        <p:spPr>
          <a:xfrm>
            <a:off x="609600" y="6115050"/>
            <a:ext cx="3542284" cy="152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sz="1000">
                <a:solidFill>
                  <a:srgbClr val="64748B"/>
                </a:solidFill>
                <a:latin typeface="+mj-lt"/>
                <a:ea typeface="+mj-ea"/>
                <a:cs typeface="+mj-cs"/>
                <a:sym typeface="Helvetica"/>
              </a:defRPr>
            </a:lvl1pPr>
          </a:lstStyle>
          <a:p>
            <a:pPr/>
            <a:r>
              <a:t>Documented Interfaces: Core Services, Catalogs, and Settings</a:t>
            </a:r>
          </a:p>
        </p:txBody>
      </p:sp>
      <p:sp>
        <p:nvSpPr>
          <p:cNvPr id="199" name="TextBox 39"/>
          <p:cNvSpPr txBox="1"/>
          <p:nvPr/>
        </p:nvSpPr>
        <p:spPr>
          <a:xfrm>
            <a:off x="9429750" y="6115050"/>
            <a:ext cx="2133600" cy="1524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1000">
                <a:solidFill>
                  <a:srgbClr val="0284C7"/>
                </a:solidFill>
                <a:latin typeface="+mj-lt"/>
                <a:ea typeface="+mj-ea"/>
                <a:cs typeface="+mj-cs"/>
                <a:sym typeface="Helvetica"/>
              </a:defRPr>
            </a:lvl1pPr>
          </a:lstStyle>
          <a:p>
            <a:pPr/>
            <a:r>
              <a:t>SaMD Boundary Clearly Defined</a:t>
            </a:r>
          </a:p>
        </p:txBody>
      </p:sp>
      <p:sp>
        <p:nvSpPr>
          <p:cNvPr id="200" name="TextBox 40"/>
          <p:cNvSpPr txBox="1"/>
          <p:nvPr/>
        </p:nvSpPr>
        <p:spPr>
          <a:xfrm>
            <a:off x="885825" y="2095500"/>
            <a:ext cx="2400722" cy="1778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200">
                <a:solidFill>
                  <a:srgbClr val="0F172A"/>
                </a:solidFill>
                <a:latin typeface="+mj-lt"/>
                <a:ea typeface="+mj-ea"/>
                <a:cs typeface="+mj-cs"/>
                <a:sym typeface="Helvetica"/>
              </a:defRPr>
            </a:lvl1pPr>
          </a:lstStyle>
          <a:p>
            <a:pPr/>
            <a:r>
              <a:t>1. Monolith Divided into Services</a:t>
            </a:r>
          </a:p>
        </p:txBody>
      </p:sp>
      <p:sp>
        <p:nvSpPr>
          <p:cNvPr id="201" name="TextBox 41"/>
          <p:cNvSpPr txBox="1"/>
          <p:nvPr/>
        </p:nvSpPr>
        <p:spPr>
          <a:xfrm>
            <a:off x="885825" y="2333625"/>
            <a:ext cx="4213474" cy="3048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000">
                <a:solidFill>
                  <a:srgbClr val="475569"/>
                </a:solidFill>
                <a:latin typeface="+mj-lt"/>
                <a:ea typeface="+mj-ea"/>
                <a:cs typeface="+mj-cs"/>
                <a:sym typeface="Helvetica"/>
              </a:defRPr>
            </a:lvl1pPr>
          </a:lstStyle>
          <a:p>
            <a:pPr/>
            <a:r>
              <a:t>Platform contains non-device components: Dashboards, Auth, FHIR data, Bridge, and Catalogs.</a:t>
            </a:r>
          </a:p>
        </p:txBody>
      </p:sp>
      <p:sp>
        <p:nvSpPr>
          <p:cNvPr id="202" name="TextBox 42"/>
          <p:cNvSpPr txBox="1"/>
          <p:nvPr/>
        </p:nvSpPr>
        <p:spPr>
          <a:xfrm>
            <a:off x="885825" y="3267075"/>
            <a:ext cx="2095922" cy="1778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200">
                <a:solidFill>
                  <a:srgbClr val="0284C7"/>
                </a:solidFill>
                <a:latin typeface="+mj-lt"/>
                <a:ea typeface="+mj-ea"/>
                <a:cs typeface="+mj-cs"/>
                <a:sym typeface="Helvetica"/>
              </a:defRPr>
            </a:lvl1pPr>
          </a:lstStyle>
          <a:p>
            <a:pPr/>
            <a:r>
              <a:t>2. Isolation of Medical Scope</a:t>
            </a:r>
          </a:p>
        </p:txBody>
      </p:sp>
      <p:sp>
        <p:nvSpPr>
          <p:cNvPr id="203" name="TextBox 43"/>
          <p:cNvSpPr txBox="1"/>
          <p:nvPr/>
        </p:nvSpPr>
        <p:spPr>
          <a:xfrm>
            <a:off x="885825" y="3505200"/>
            <a:ext cx="4213474" cy="3048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defRPr sz="1000">
                <a:solidFill>
                  <a:srgbClr val="0369A1"/>
                </a:solidFill>
                <a:latin typeface="+mj-lt"/>
                <a:ea typeface="+mj-ea"/>
                <a:cs typeface="+mj-cs"/>
                <a:sym typeface="Helvetica"/>
              </a:defRPr>
            </a:pPr>
            <a:r>
              <a:t>Every operation covered by the MDR is aggregated into one service: </a:t>
            </a:r>
            <a:r>
              <a:rPr b="1"/>
              <a:t>The Reasoner</a:t>
            </a:r>
            <a:r>
              <a:t>.</a:t>
            </a:r>
          </a:p>
        </p:txBody>
      </p:sp>
      <p:sp>
        <p:nvSpPr>
          <p:cNvPr id="204" name="TextBox 44"/>
          <p:cNvSpPr txBox="1"/>
          <p:nvPr/>
        </p:nvSpPr>
        <p:spPr>
          <a:xfrm>
            <a:off x="885825" y="4438650"/>
            <a:ext cx="1714922" cy="1778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200">
                <a:solidFill>
                  <a:srgbClr val="0F172A"/>
                </a:solidFill>
                <a:latin typeface="+mj-lt"/>
                <a:ea typeface="+mj-ea"/>
                <a:cs typeface="+mj-cs"/>
                <a:sym typeface="Helvetica"/>
              </a:defRPr>
            </a:lvl1pPr>
          </a:lstStyle>
          <a:p>
            <a:pPr/>
            <a:r>
              <a:t>3. Focused Compliance</a:t>
            </a:r>
          </a:p>
        </p:txBody>
      </p:sp>
      <p:sp>
        <p:nvSpPr>
          <p:cNvPr id="205" name="TextBox 45"/>
          <p:cNvSpPr txBox="1"/>
          <p:nvPr/>
        </p:nvSpPr>
        <p:spPr>
          <a:xfrm>
            <a:off x="885825" y="4676775"/>
            <a:ext cx="4213474" cy="3048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000">
                <a:solidFill>
                  <a:srgbClr val="475569"/>
                </a:solidFill>
                <a:latin typeface="+mj-lt"/>
                <a:ea typeface="+mj-ea"/>
                <a:cs typeface="+mj-cs"/>
                <a:sym typeface="Helvetica"/>
              </a:defRPr>
            </a:lvl1pPr>
          </a:lstStyle>
          <a:p>
            <a:pPr/>
            <a:r>
              <a:t>Certifying only the Reasoner significantly reduces audit overhead while keeping full compliance.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Rounded Rectangle 1"/>
          <p:cNvSpPr/>
          <p:nvPr/>
        </p:nvSpPr>
        <p:spPr>
          <a:xfrm>
            <a:off x="609600" y="5667375"/>
            <a:ext cx="10972800" cy="657225"/>
          </a:xfrm>
          <a:prstGeom prst="roundRect">
            <a:avLst>
              <a:gd name="adj" fmla="val 20289"/>
            </a:avLst>
          </a:prstGeom>
          <a:solidFill>
            <a:srgbClr val="0F172A"/>
          </a:solidFill>
          <a:ln w="12700">
            <a:miter lim="400000"/>
          </a:ln>
        </p:spPr>
        <p:txBody>
          <a:bodyPr lIns="45719" rIns="45719" anchor="ctr"/>
          <a:lstStyle/>
          <a:p>
            <a:pPr algn="ctr">
              <a:defRPr>
                <a:solidFill>
                  <a:srgbClr val="FFFFFF"/>
                </a:solidFill>
              </a:defRPr>
            </a:pPr>
          </a:p>
        </p:txBody>
      </p:sp>
      <p:sp>
        <p:nvSpPr>
          <p:cNvPr id="210" name="Rounded Rectangle 2"/>
          <p:cNvSpPr/>
          <p:nvPr/>
        </p:nvSpPr>
        <p:spPr>
          <a:xfrm>
            <a:off x="609600" y="2390775"/>
            <a:ext cx="2600325" cy="2085975"/>
          </a:xfrm>
          <a:prstGeom prst="roundRect">
            <a:avLst>
              <a:gd name="adj" fmla="val 7305"/>
            </a:avLst>
          </a:prstGeom>
          <a:solidFill>
            <a:srgbClr val="FFFFFF"/>
          </a:solidFill>
          <a:ln w="12700">
            <a:miter lim="400000"/>
          </a:ln>
        </p:spPr>
        <p:txBody>
          <a:bodyPr lIns="45719" rIns="45719" anchor="ctr"/>
          <a:lstStyle/>
          <a:p>
            <a:pPr algn="ctr">
              <a:defRPr>
                <a:solidFill>
                  <a:srgbClr val="FFFFFF"/>
                </a:solidFill>
              </a:defRPr>
            </a:pPr>
          </a:p>
        </p:txBody>
      </p:sp>
      <p:sp>
        <p:nvSpPr>
          <p:cNvPr id="211" name="Rounded Rectangle 3"/>
          <p:cNvSpPr/>
          <p:nvPr/>
        </p:nvSpPr>
        <p:spPr>
          <a:xfrm>
            <a:off x="3400425" y="2390775"/>
            <a:ext cx="2600325" cy="2085975"/>
          </a:xfrm>
          <a:prstGeom prst="roundRect">
            <a:avLst>
              <a:gd name="adj" fmla="val 7305"/>
            </a:avLst>
          </a:prstGeom>
          <a:solidFill>
            <a:srgbClr val="FFFFFF"/>
          </a:solidFill>
          <a:ln w="12700">
            <a:miter lim="400000"/>
          </a:ln>
        </p:spPr>
        <p:txBody>
          <a:bodyPr lIns="45719" rIns="45719" anchor="ctr"/>
          <a:lstStyle/>
          <a:p>
            <a:pPr algn="ctr">
              <a:defRPr>
                <a:solidFill>
                  <a:srgbClr val="FFFFFF"/>
                </a:solidFill>
              </a:defRPr>
            </a:pPr>
          </a:p>
        </p:txBody>
      </p:sp>
      <p:sp>
        <p:nvSpPr>
          <p:cNvPr id="212" name="Rounded Rectangle 4"/>
          <p:cNvSpPr/>
          <p:nvPr/>
        </p:nvSpPr>
        <p:spPr>
          <a:xfrm>
            <a:off x="6191250" y="2390775"/>
            <a:ext cx="2600325" cy="2085975"/>
          </a:xfrm>
          <a:prstGeom prst="roundRect">
            <a:avLst>
              <a:gd name="adj" fmla="val 7305"/>
            </a:avLst>
          </a:prstGeom>
          <a:solidFill>
            <a:srgbClr val="FFFFFF"/>
          </a:solidFill>
          <a:ln w="12700">
            <a:miter lim="400000"/>
          </a:ln>
        </p:spPr>
        <p:txBody>
          <a:bodyPr lIns="45719" rIns="45719" anchor="ctr"/>
          <a:lstStyle/>
          <a:p>
            <a:pPr algn="ctr">
              <a:defRPr>
                <a:solidFill>
                  <a:srgbClr val="FFFFFF"/>
                </a:solidFill>
              </a:defRPr>
            </a:pPr>
          </a:p>
        </p:txBody>
      </p:sp>
      <p:sp>
        <p:nvSpPr>
          <p:cNvPr id="213" name="Rounded Rectangle 5"/>
          <p:cNvSpPr/>
          <p:nvPr/>
        </p:nvSpPr>
        <p:spPr>
          <a:xfrm>
            <a:off x="8982075" y="2390775"/>
            <a:ext cx="2600325" cy="2085975"/>
          </a:xfrm>
          <a:prstGeom prst="roundRect">
            <a:avLst>
              <a:gd name="adj" fmla="val 7305"/>
            </a:avLst>
          </a:prstGeom>
          <a:solidFill>
            <a:srgbClr val="FFFFFF"/>
          </a:solidFill>
          <a:ln w="12700">
            <a:miter lim="400000"/>
          </a:ln>
        </p:spPr>
        <p:txBody>
          <a:bodyPr lIns="45719" rIns="45719" anchor="ctr"/>
          <a:lstStyle/>
          <a:p>
            <a:pPr algn="ctr">
              <a:defRPr>
                <a:solidFill>
                  <a:srgbClr val="FFFFFF"/>
                </a:solidFill>
              </a:defRPr>
            </a:pPr>
          </a:p>
        </p:txBody>
      </p:sp>
      <p:sp>
        <p:nvSpPr>
          <p:cNvPr id="214" name="Rounded Rectangle 6"/>
          <p:cNvSpPr/>
          <p:nvPr/>
        </p:nvSpPr>
        <p:spPr>
          <a:xfrm>
            <a:off x="8953500" y="5857875"/>
            <a:ext cx="2324100" cy="276225"/>
          </a:xfrm>
          <a:prstGeom prst="roundRect">
            <a:avLst>
              <a:gd name="adj" fmla="val 50000"/>
            </a:avLst>
          </a:prstGeom>
          <a:solidFill>
            <a:srgbClr val="13283F"/>
          </a:solidFill>
          <a:ln w="12700">
            <a:miter lim="400000"/>
          </a:ln>
        </p:spPr>
        <p:txBody>
          <a:bodyPr lIns="45719" rIns="45719" anchor="ctr"/>
          <a:lstStyle/>
          <a:p>
            <a:pPr algn="ctr">
              <a:defRPr>
                <a:solidFill>
                  <a:srgbClr val="FFFFFF"/>
                </a:solidFill>
              </a:defRPr>
            </a:pPr>
          </a:p>
        </p:txBody>
      </p:sp>
      <p:sp>
        <p:nvSpPr>
          <p:cNvPr id="215" name="Rectangle 7"/>
          <p:cNvSpPr/>
          <p:nvPr/>
        </p:nvSpPr>
        <p:spPr>
          <a:xfrm>
            <a:off x="609600" y="4465637"/>
            <a:ext cx="2600325"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16" name="Rectangle 8"/>
          <p:cNvSpPr/>
          <p:nvPr/>
        </p:nvSpPr>
        <p:spPr>
          <a:xfrm>
            <a:off x="609600" y="2390775"/>
            <a:ext cx="2600325" cy="38100"/>
          </a:xfrm>
          <a:prstGeom prst="rect">
            <a:avLst/>
          </a:prstGeom>
          <a:solidFill>
            <a:srgbClr val="0284C7"/>
          </a:solidFill>
          <a:ln w="12700">
            <a:miter lim="400000"/>
          </a:ln>
        </p:spPr>
        <p:txBody>
          <a:bodyPr lIns="45719" rIns="45719" anchor="ctr"/>
          <a:lstStyle/>
          <a:p>
            <a:pPr algn="ctr">
              <a:defRPr>
                <a:solidFill>
                  <a:srgbClr val="FFFFFF"/>
                </a:solidFill>
              </a:defRPr>
            </a:pPr>
          </a:p>
        </p:txBody>
      </p:sp>
      <p:sp>
        <p:nvSpPr>
          <p:cNvPr id="217" name="Rectangle 9"/>
          <p:cNvSpPr/>
          <p:nvPr/>
        </p:nvSpPr>
        <p:spPr>
          <a:xfrm>
            <a:off x="608012" y="2390775"/>
            <a:ext cx="12701" cy="208597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18" name="Rectangle 10"/>
          <p:cNvSpPr/>
          <p:nvPr/>
        </p:nvSpPr>
        <p:spPr>
          <a:xfrm>
            <a:off x="3198812" y="2390775"/>
            <a:ext cx="12701" cy="208597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19" name="Rectangle 11"/>
          <p:cNvSpPr/>
          <p:nvPr/>
        </p:nvSpPr>
        <p:spPr>
          <a:xfrm>
            <a:off x="3400425" y="4465637"/>
            <a:ext cx="2600325"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20" name="Rectangle 12"/>
          <p:cNvSpPr/>
          <p:nvPr/>
        </p:nvSpPr>
        <p:spPr>
          <a:xfrm>
            <a:off x="3400425" y="2390775"/>
            <a:ext cx="2600325" cy="38100"/>
          </a:xfrm>
          <a:prstGeom prst="rect">
            <a:avLst/>
          </a:prstGeom>
          <a:solidFill>
            <a:srgbClr val="0284C7"/>
          </a:solidFill>
          <a:ln w="12700">
            <a:miter lim="400000"/>
          </a:ln>
        </p:spPr>
        <p:txBody>
          <a:bodyPr lIns="45719" rIns="45719" anchor="ctr"/>
          <a:lstStyle/>
          <a:p>
            <a:pPr algn="ctr">
              <a:defRPr>
                <a:solidFill>
                  <a:srgbClr val="FFFFFF"/>
                </a:solidFill>
              </a:defRPr>
            </a:pPr>
          </a:p>
        </p:txBody>
      </p:sp>
      <p:sp>
        <p:nvSpPr>
          <p:cNvPr id="221" name="Rectangle 13"/>
          <p:cNvSpPr/>
          <p:nvPr/>
        </p:nvSpPr>
        <p:spPr>
          <a:xfrm>
            <a:off x="3398837" y="2390775"/>
            <a:ext cx="12701" cy="208597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22" name="Rectangle 14"/>
          <p:cNvSpPr/>
          <p:nvPr/>
        </p:nvSpPr>
        <p:spPr>
          <a:xfrm>
            <a:off x="5989637" y="2390775"/>
            <a:ext cx="12701" cy="208597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23" name="Rectangle 15"/>
          <p:cNvSpPr/>
          <p:nvPr/>
        </p:nvSpPr>
        <p:spPr>
          <a:xfrm>
            <a:off x="6191250" y="4465637"/>
            <a:ext cx="2600325"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24" name="Rectangle 16"/>
          <p:cNvSpPr/>
          <p:nvPr/>
        </p:nvSpPr>
        <p:spPr>
          <a:xfrm>
            <a:off x="6191250" y="2390775"/>
            <a:ext cx="2600325" cy="38100"/>
          </a:xfrm>
          <a:prstGeom prst="rect">
            <a:avLst/>
          </a:prstGeom>
          <a:solidFill>
            <a:srgbClr val="0284C7"/>
          </a:solidFill>
          <a:ln w="12700">
            <a:miter lim="400000"/>
          </a:ln>
        </p:spPr>
        <p:txBody>
          <a:bodyPr lIns="45719" rIns="45719" anchor="ctr"/>
          <a:lstStyle/>
          <a:p>
            <a:pPr algn="ctr">
              <a:defRPr>
                <a:solidFill>
                  <a:srgbClr val="FFFFFF"/>
                </a:solidFill>
              </a:defRPr>
            </a:pPr>
          </a:p>
        </p:txBody>
      </p:sp>
      <p:sp>
        <p:nvSpPr>
          <p:cNvPr id="225" name="Rectangle 17"/>
          <p:cNvSpPr/>
          <p:nvPr/>
        </p:nvSpPr>
        <p:spPr>
          <a:xfrm>
            <a:off x="6189662" y="2390775"/>
            <a:ext cx="12701" cy="208597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26" name="Rectangle 18"/>
          <p:cNvSpPr/>
          <p:nvPr/>
        </p:nvSpPr>
        <p:spPr>
          <a:xfrm>
            <a:off x="8780462" y="2390775"/>
            <a:ext cx="12701" cy="208597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27" name="Rectangle 19"/>
          <p:cNvSpPr/>
          <p:nvPr/>
        </p:nvSpPr>
        <p:spPr>
          <a:xfrm>
            <a:off x="8982075" y="4465637"/>
            <a:ext cx="2600325"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28" name="Rectangle 20"/>
          <p:cNvSpPr/>
          <p:nvPr/>
        </p:nvSpPr>
        <p:spPr>
          <a:xfrm>
            <a:off x="8982075" y="2390775"/>
            <a:ext cx="2600325" cy="38100"/>
          </a:xfrm>
          <a:prstGeom prst="rect">
            <a:avLst/>
          </a:prstGeom>
          <a:solidFill>
            <a:srgbClr val="0284C7"/>
          </a:solidFill>
          <a:ln w="12700">
            <a:miter lim="400000"/>
          </a:ln>
        </p:spPr>
        <p:txBody>
          <a:bodyPr lIns="45719" rIns="45719" anchor="ctr"/>
          <a:lstStyle/>
          <a:p>
            <a:pPr algn="ctr">
              <a:defRPr>
                <a:solidFill>
                  <a:srgbClr val="FFFFFF"/>
                </a:solidFill>
              </a:defRPr>
            </a:pPr>
          </a:p>
        </p:txBody>
      </p:sp>
      <p:sp>
        <p:nvSpPr>
          <p:cNvPr id="229" name="Rectangle 21"/>
          <p:cNvSpPr/>
          <p:nvPr/>
        </p:nvSpPr>
        <p:spPr>
          <a:xfrm>
            <a:off x="8980487" y="2390775"/>
            <a:ext cx="12701" cy="2085975"/>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30" name="Rectangle 22"/>
          <p:cNvSpPr/>
          <p:nvPr/>
        </p:nvSpPr>
        <p:spPr>
          <a:xfrm>
            <a:off x="11571287" y="2390775"/>
            <a:ext cx="12701" cy="2085975"/>
          </a:xfrm>
          <a:prstGeom prst="rect">
            <a:avLst/>
          </a:prstGeom>
          <a:solidFill>
            <a:srgbClr val="E2E8F0"/>
          </a:solidFill>
          <a:ln w="12700">
            <a:miter lim="400000"/>
          </a:ln>
        </p:spPr>
        <p:txBody>
          <a:bodyPr lIns="45719" rIns="45719" anchor="ctr"/>
          <a:lstStyle/>
          <a:p>
            <a:pPr algn="ctr">
              <a:defRPr>
                <a:solidFill>
                  <a:srgbClr val="FFFFFF"/>
                </a:solidFill>
              </a:defRPr>
            </a:pPr>
          </a:p>
        </p:txBody>
      </p:sp>
      <p:pic>
        <p:nvPicPr>
          <p:cNvPr id="231" name="Picture 23" descr="Picture 23"/>
          <p:cNvPicPr>
            <a:picLocks noChangeAspect="1"/>
          </p:cNvPicPr>
          <p:nvPr/>
        </p:nvPicPr>
        <p:blipFill>
          <a:blip r:embed="rId3">
            <a:extLst/>
          </a:blip>
          <a:stretch>
            <a:fillRect/>
          </a:stretch>
        </p:blipFill>
        <p:spPr>
          <a:xfrm>
            <a:off x="885825" y="2695575"/>
            <a:ext cx="457200" cy="457200"/>
          </a:xfrm>
          <a:prstGeom prst="rect">
            <a:avLst/>
          </a:prstGeom>
          <a:ln w="12700">
            <a:miter lim="400000"/>
          </a:ln>
        </p:spPr>
      </p:pic>
      <p:pic>
        <p:nvPicPr>
          <p:cNvPr id="232" name="Picture 24" descr="Picture 24"/>
          <p:cNvPicPr>
            <a:picLocks noChangeAspect="1"/>
          </p:cNvPicPr>
          <p:nvPr/>
        </p:nvPicPr>
        <p:blipFill>
          <a:blip r:embed="rId4">
            <a:extLst/>
          </a:blip>
          <a:stretch>
            <a:fillRect/>
          </a:stretch>
        </p:blipFill>
        <p:spPr>
          <a:xfrm>
            <a:off x="3676650" y="2695575"/>
            <a:ext cx="457200" cy="457200"/>
          </a:xfrm>
          <a:prstGeom prst="rect">
            <a:avLst/>
          </a:prstGeom>
          <a:ln w="12700">
            <a:miter lim="400000"/>
          </a:ln>
        </p:spPr>
      </p:pic>
      <p:pic>
        <p:nvPicPr>
          <p:cNvPr id="233" name="Picture 25" descr="Picture 25"/>
          <p:cNvPicPr>
            <a:picLocks noChangeAspect="1"/>
          </p:cNvPicPr>
          <p:nvPr/>
        </p:nvPicPr>
        <p:blipFill>
          <a:blip r:embed="rId3">
            <a:extLst/>
          </a:blip>
          <a:stretch>
            <a:fillRect/>
          </a:stretch>
        </p:blipFill>
        <p:spPr>
          <a:xfrm>
            <a:off x="6467475" y="2695575"/>
            <a:ext cx="457200" cy="457200"/>
          </a:xfrm>
          <a:prstGeom prst="rect">
            <a:avLst/>
          </a:prstGeom>
          <a:ln w="12700">
            <a:miter lim="400000"/>
          </a:ln>
        </p:spPr>
      </p:pic>
      <p:pic>
        <p:nvPicPr>
          <p:cNvPr id="234" name="Picture 26" descr="Picture 26"/>
          <p:cNvPicPr>
            <a:picLocks noChangeAspect="1"/>
          </p:cNvPicPr>
          <p:nvPr/>
        </p:nvPicPr>
        <p:blipFill>
          <a:blip r:embed="rId5">
            <a:extLst/>
          </a:blip>
          <a:stretch>
            <a:fillRect/>
          </a:stretch>
        </p:blipFill>
        <p:spPr>
          <a:xfrm>
            <a:off x="9258300" y="2695575"/>
            <a:ext cx="457200" cy="457200"/>
          </a:xfrm>
          <a:prstGeom prst="rect">
            <a:avLst/>
          </a:prstGeom>
          <a:ln w="12700">
            <a:miter lim="400000"/>
          </a:ln>
        </p:spPr>
      </p:pic>
      <p:pic>
        <p:nvPicPr>
          <p:cNvPr id="235" name="Picture 27" descr="Picture 27"/>
          <p:cNvPicPr>
            <a:picLocks noChangeAspect="1"/>
          </p:cNvPicPr>
          <p:nvPr/>
        </p:nvPicPr>
        <p:blipFill>
          <a:blip r:embed="rId6">
            <a:extLst/>
          </a:blip>
          <a:stretch>
            <a:fillRect/>
          </a:stretch>
        </p:blipFill>
        <p:spPr>
          <a:xfrm>
            <a:off x="1019175" y="2828925"/>
            <a:ext cx="190500" cy="190500"/>
          </a:xfrm>
          <a:prstGeom prst="rect">
            <a:avLst/>
          </a:prstGeom>
          <a:ln w="12700">
            <a:miter lim="400000"/>
          </a:ln>
        </p:spPr>
      </p:pic>
      <p:pic>
        <p:nvPicPr>
          <p:cNvPr id="236" name="Picture 28" descr="Picture 28"/>
          <p:cNvPicPr>
            <a:picLocks noChangeAspect="1"/>
          </p:cNvPicPr>
          <p:nvPr/>
        </p:nvPicPr>
        <p:blipFill>
          <a:blip r:embed="rId7">
            <a:extLst/>
          </a:blip>
          <a:stretch>
            <a:fillRect/>
          </a:stretch>
        </p:blipFill>
        <p:spPr>
          <a:xfrm>
            <a:off x="3833812" y="2828925"/>
            <a:ext cx="142876" cy="190500"/>
          </a:xfrm>
          <a:prstGeom prst="rect">
            <a:avLst/>
          </a:prstGeom>
          <a:ln w="12700">
            <a:miter lim="400000"/>
          </a:ln>
        </p:spPr>
      </p:pic>
      <p:pic>
        <p:nvPicPr>
          <p:cNvPr id="237" name="Picture 29" descr="Picture 29"/>
          <p:cNvPicPr>
            <a:picLocks noChangeAspect="1"/>
          </p:cNvPicPr>
          <p:nvPr/>
        </p:nvPicPr>
        <p:blipFill>
          <a:blip r:embed="rId8">
            <a:extLst/>
          </a:blip>
          <a:stretch>
            <a:fillRect/>
          </a:stretch>
        </p:blipFill>
        <p:spPr>
          <a:xfrm>
            <a:off x="6586536" y="2828925"/>
            <a:ext cx="219076" cy="190500"/>
          </a:xfrm>
          <a:prstGeom prst="rect">
            <a:avLst/>
          </a:prstGeom>
          <a:ln w="12700">
            <a:miter lim="400000"/>
          </a:ln>
        </p:spPr>
      </p:pic>
      <p:pic>
        <p:nvPicPr>
          <p:cNvPr id="238" name="Picture 30" descr="Picture 30"/>
          <p:cNvPicPr>
            <a:picLocks noChangeAspect="1"/>
          </p:cNvPicPr>
          <p:nvPr/>
        </p:nvPicPr>
        <p:blipFill>
          <a:blip r:embed="rId9">
            <a:extLst/>
          </a:blip>
          <a:stretch>
            <a:fillRect/>
          </a:stretch>
        </p:blipFill>
        <p:spPr>
          <a:xfrm>
            <a:off x="9377361" y="2828925"/>
            <a:ext cx="219076" cy="190500"/>
          </a:xfrm>
          <a:prstGeom prst="rect">
            <a:avLst/>
          </a:prstGeom>
          <a:ln w="12700">
            <a:miter lim="400000"/>
          </a:ln>
        </p:spPr>
      </p:pic>
      <p:sp>
        <p:nvSpPr>
          <p:cNvPr id="239" name="TextBox 31"/>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Module Scope</a:t>
            </a:r>
          </a:p>
        </p:txBody>
      </p:sp>
      <p:sp>
        <p:nvSpPr>
          <p:cNvPr id="240" name="TextBox 32"/>
          <p:cNvSpPr txBox="1"/>
          <p:nvPr/>
        </p:nvSpPr>
        <p:spPr>
          <a:xfrm>
            <a:off x="609600" y="771525"/>
            <a:ext cx="5367667"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What the Reasoner Service Does</a:t>
            </a:r>
          </a:p>
        </p:txBody>
      </p:sp>
      <p:sp>
        <p:nvSpPr>
          <p:cNvPr id="241" name="TextBox 33"/>
          <p:cNvSpPr txBox="1"/>
          <p:nvPr/>
        </p:nvSpPr>
        <p:spPr>
          <a:xfrm>
            <a:off x="914399" y="5905500"/>
            <a:ext cx="6254317" cy="1651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100">
                <a:solidFill>
                  <a:srgbClr val="F8FAFC"/>
                </a:solidFill>
                <a:latin typeface="+mj-lt"/>
                <a:ea typeface="+mj-ea"/>
                <a:cs typeface="+mj-cs"/>
                <a:sym typeface="Helvetica"/>
              </a:defRPr>
            </a:lvl1pPr>
          </a:lstStyle>
          <a:p>
            <a:pPr/>
            <a:r>
              <a:t>Stateless Design: The Reasoner stores no data; clinician must explicitly confirm every output.</a:t>
            </a:r>
          </a:p>
        </p:txBody>
      </p:sp>
      <p:sp>
        <p:nvSpPr>
          <p:cNvPr id="242" name="TextBox 34"/>
          <p:cNvSpPr txBox="1"/>
          <p:nvPr/>
        </p:nvSpPr>
        <p:spPr>
          <a:xfrm>
            <a:off x="9086850" y="5915025"/>
            <a:ext cx="21526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38BDF8"/>
                </a:solidFill>
                <a:latin typeface="JetBrains Mono"/>
                <a:ea typeface="JetBrains Mono"/>
                <a:cs typeface="JetBrains Mono"/>
                <a:sym typeface="JetBrains Mono"/>
              </a:defRPr>
            </a:lvl1pPr>
          </a:lstStyle>
          <a:p>
            <a:pPr/>
            <a:r>
              <a:t>Human-in-the-Loop Safeguard</a:t>
            </a:r>
          </a:p>
        </p:txBody>
      </p:sp>
      <p:sp>
        <p:nvSpPr>
          <p:cNvPr id="243" name="TextBox 35"/>
          <p:cNvSpPr txBox="1"/>
          <p:nvPr/>
        </p:nvSpPr>
        <p:spPr>
          <a:xfrm>
            <a:off x="885825" y="3305175"/>
            <a:ext cx="1123014" cy="2032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Triage Priority</a:t>
            </a:r>
          </a:p>
        </p:txBody>
      </p:sp>
      <p:sp>
        <p:nvSpPr>
          <p:cNvPr id="244" name="TextBox 36"/>
          <p:cNvSpPr txBox="1"/>
          <p:nvPr/>
        </p:nvSpPr>
        <p:spPr>
          <a:xfrm>
            <a:off x="885825" y="3600450"/>
            <a:ext cx="2143125" cy="56260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000">
                <a:solidFill>
                  <a:srgbClr val="64748B"/>
                </a:solidFill>
                <a:latin typeface="+mj-lt"/>
                <a:ea typeface="+mj-ea"/>
                <a:cs typeface="+mj-cs"/>
                <a:sym typeface="Helvetica"/>
              </a:defRPr>
            </a:lvl1pPr>
          </a:lstStyle>
          <a:p>
            <a:pPr/>
            <a:r>
              <a:t>Suggests priority code based on vitals, main complaint, AVPU, and pain scale.</a:t>
            </a:r>
          </a:p>
        </p:txBody>
      </p:sp>
      <p:sp>
        <p:nvSpPr>
          <p:cNvPr id="245" name="TextBox 37"/>
          <p:cNvSpPr txBox="1"/>
          <p:nvPr/>
        </p:nvSpPr>
        <p:spPr>
          <a:xfrm>
            <a:off x="3676650" y="3305175"/>
            <a:ext cx="957995" cy="2032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Risk Scores</a:t>
            </a:r>
          </a:p>
        </p:txBody>
      </p:sp>
      <p:sp>
        <p:nvSpPr>
          <p:cNvPr id="246" name="TextBox 38"/>
          <p:cNvSpPr txBox="1"/>
          <p:nvPr/>
        </p:nvSpPr>
        <p:spPr>
          <a:xfrm>
            <a:off x="3676650" y="3600450"/>
            <a:ext cx="2143125" cy="56260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000">
                <a:solidFill>
                  <a:srgbClr val="64748B"/>
                </a:solidFill>
                <a:latin typeface="+mj-lt"/>
                <a:ea typeface="+mj-ea"/>
                <a:cs typeface="+mj-cs"/>
                <a:sym typeface="Helvetica"/>
              </a:defRPr>
            </a:lvl1pPr>
          </a:lstStyle>
          <a:p>
            <a:pPr/>
            <a:r>
              <a:t>Calculates validated scores: NEWS2 (deterioration), HEART, RACE, and ROSIER.</a:t>
            </a:r>
          </a:p>
        </p:txBody>
      </p:sp>
      <p:sp>
        <p:nvSpPr>
          <p:cNvPr id="247" name="TextBox 39"/>
          <p:cNvSpPr txBox="1"/>
          <p:nvPr/>
        </p:nvSpPr>
        <p:spPr>
          <a:xfrm>
            <a:off x="6467475" y="3305175"/>
            <a:ext cx="1535603" cy="2032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Draft Clinical Notes</a:t>
            </a:r>
          </a:p>
        </p:txBody>
      </p:sp>
      <p:sp>
        <p:nvSpPr>
          <p:cNvPr id="248" name="TextBox 40"/>
          <p:cNvSpPr txBox="1"/>
          <p:nvPr/>
        </p:nvSpPr>
        <p:spPr>
          <a:xfrm>
            <a:off x="6467475" y="3600450"/>
            <a:ext cx="2143125" cy="56260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000">
                <a:solidFill>
                  <a:srgbClr val="64748B"/>
                </a:solidFill>
                <a:latin typeface="+mj-lt"/>
                <a:ea typeface="+mj-ea"/>
                <a:cs typeface="+mj-cs"/>
                <a:sym typeface="Helvetica"/>
              </a:defRPr>
            </a:lvl1pPr>
          </a:lstStyle>
          <a:p>
            <a:pPr/>
            <a:r>
              <a:t>LLM-assisted draft creation for diary entries and ISBAR handover summaries.</a:t>
            </a:r>
          </a:p>
        </p:txBody>
      </p:sp>
      <p:sp>
        <p:nvSpPr>
          <p:cNvPr id="249" name="TextBox 41"/>
          <p:cNvSpPr txBox="1"/>
          <p:nvPr/>
        </p:nvSpPr>
        <p:spPr>
          <a:xfrm>
            <a:off x="9258300" y="3305175"/>
            <a:ext cx="1113824" cy="2032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Allergy Check</a:t>
            </a:r>
          </a:p>
        </p:txBody>
      </p:sp>
      <p:sp>
        <p:nvSpPr>
          <p:cNvPr id="250" name="TextBox 42"/>
          <p:cNvSpPr txBox="1"/>
          <p:nvPr/>
        </p:nvSpPr>
        <p:spPr>
          <a:xfrm>
            <a:off x="9258300" y="3600450"/>
            <a:ext cx="2143125" cy="37210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000">
                <a:solidFill>
                  <a:srgbClr val="64748B"/>
                </a:solidFill>
                <a:latin typeface="+mj-lt"/>
                <a:ea typeface="+mj-ea"/>
                <a:cs typeface="+mj-cs"/>
                <a:sym typeface="Helvetica"/>
              </a:defRPr>
            </a:lvl1pPr>
          </a:lstStyle>
          <a:p>
            <a:pPr/>
            <a:r>
              <a:t>Checks prescriptions against patient allergies &amp; external pharma DBs.</a:t>
            </a:r>
          </a:p>
        </p:txBody>
      </p:sp>
      <p:sp>
        <p:nvSpPr>
          <p:cNvPr id="251" name="Rounded Rectangle 8"/>
          <p:cNvSpPr/>
          <p:nvPr/>
        </p:nvSpPr>
        <p:spPr>
          <a:xfrm>
            <a:off x="10540575" y="2819400"/>
            <a:ext cx="923926" cy="209550"/>
          </a:xfrm>
          <a:prstGeom prst="roundRect">
            <a:avLst>
              <a:gd name="adj" fmla="val 45454"/>
            </a:avLst>
          </a:prstGeom>
          <a:solidFill>
            <a:srgbClr val="FEF3C7"/>
          </a:solidFill>
          <a:ln w="12700">
            <a:miter lim="400000"/>
          </a:ln>
        </p:spPr>
        <p:txBody>
          <a:bodyPr lIns="45719" rIns="45719" anchor="ctr"/>
          <a:lstStyle/>
          <a:p>
            <a:pPr algn="ctr">
              <a:defRPr>
                <a:solidFill>
                  <a:srgbClr val="FFFFFF"/>
                </a:solidFill>
              </a:defRPr>
            </a:pPr>
          </a:p>
        </p:txBody>
      </p:sp>
      <p:sp>
        <p:nvSpPr>
          <p:cNvPr id="252" name="TextBox 21"/>
          <p:cNvSpPr txBox="1"/>
          <p:nvPr/>
        </p:nvSpPr>
        <p:spPr>
          <a:xfrm>
            <a:off x="10492950" y="2857500"/>
            <a:ext cx="1019176" cy="1270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b="1" sz="800">
                <a:solidFill>
                  <a:srgbClr val="B45309"/>
                </a:solidFill>
                <a:latin typeface="JetBrains Mono"/>
                <a:ea typeface="JetBrains Mono"/>
                <a:cs typeface="JetBrains Mono"/>
                <a:sym typeface="JetBrains Mono"/>
              </a:defRPr>
            </a:lvl1pPr>
          </a:lstStyle>
          <a:p>
            <a:pPr/>
            <a:r>
              <a:t>PLANNED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56" name="Rounded Rectangle 1"/>
          <p:cNvSpPr/>
          <p:nvPr/>
        </p:nvSpPr>
        <p:spPr>
          <a:xfrm>
            <a:off x="609600" y="5753100"/>
            <a:ext cx="10972800" cy="571500"/>
          </a:xfrm>
          <a:prstGeom prst="roundRect">
            <a:avLst>
              <a:gd name="adj" fmla="val 23333"/>
            </a:avLst>
          </a:prstGeom>
          <a:solidFill>
            <a:srgbClr val="F8FAFC"/>
          </a:solidFill>
          <a:ln>
            <a:solidFill>
              <a:srgbClr val="E2E8F0"/>
            </a:solidFill>
          </a:ln>
        </p:spPr>
        <p:txBody>
          <a:bodyPr lIns="45719" rIns="45719" anchor="ctr"/>
          <a:lstStyle/>
          <a:p>
            <a:pPr algn="ctr">
              <a:defRPr>
                <a:solidFill>
                  <a:srgbClr val="FFFFFF"/>
                </a:solidFill>
              </a:defRPr>
            </a:pPr>
          </a:p>
        </p:txBody>
      </p:sp>
      <p:sp>
        <p:nvSpPr>
          <p:cNvPr id="257" name="Rounded Rectangle 2"/>
          <p:cNvSpPr/>
          <p:nvPr/>
        </p:nvSpPr>
        <p:spPr>
          <a:xfrm>
            <a:off x="609600" y="2500311"/>
            <a:ext cx="5353050" cy="1952626"/>
          </a:xfrm>
          <a:prstGeom prst="roundRect">
            <a:avLst>
              <a:gd name="adj" fmla="val 7804"/>
            </a:avLst>
          </a:prstGeom>
          <a:solidFill>
            <a:srgbClr val="FFFFFF"/>
          </a:solidFill>
          <a:ln w="12700">
            <a:miter lim="400000"/>
          </a:ln>
        </p:spPr>
        <p:txBody>
          <a:bodyPr lIns="45719" rIns="45719" anchor="ctr"/>
          <a:lstStyle/>
          <a:p>
            <a:pPr algn="ctr">
              <a:defRPr>
                <a:solidFill>
                  <a:srgbClr val="FFFFFF"/>
                </a:solidFill>
              </a:defRPr>
            </a:pPr>
          </a:p>
        </p:txBody>
      </p:sp>
      <p:sp>
        <p:nvSpPr>
          <p:cNvPr id="258" name="Rounded Rectangle 3"/>
          <p:cNvSpPr/>
          <p:nvPr/>
        </p:nvSpPr>
        <p:spPr>
          <a:xfrm>
            <a:off x="6229350" y="2500311"/>
            <a:ext cx="5353050" cy="1952626"/>
          </a:xfrm>
          <a:prstGeom prst="roundRect">
            <a:avLst>
              <a:gd name="adj" fmla="val 7804"/>
            </a:avLst>
          </a:prstGeom>
          <a:solidFill>
            <a:srgbClr val="F0F9FF"/>
          </a:solidFill>
          <a:ln w="12700">
            <a:miter lim="400000"/>
          </a:ln>
        </p:spPr>
        <p:txBody>
          <a:bodyPr lIns="45719" rIns="45719" anchor="ctr"/>
          <a:lstStyle/>
          <a:p>
            <a:pPr algn="ctr">
              <a:defRPr>
                <a:solidFill>
                  <a:srgbClr val="FFFFFF"/>
                </a:solidFill>
              </a:defRPr>
            </a:pPr>
          </a:p>
        </p:txBody>
      </p:sp>
      <p:sp>
        <p:nvSpPr>
          <p:cNvPr id="259" name="Rectangle 4"/>
          <p:cNvSpPr/>
          <p:nvPr/>
        </p:nvSpPr>
        <p:spPr>
          <a:xfrm>
            <a:off x="609600" y="4441824"/>
            <a:ext cx="5353050"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60" name="Rectangle 5"/>
          <p:cNvSpPr/>
          <p:nvPr/>
        </p:nvSpPr>
        <p:spPr>
          <a:xfrm>
            <a:off x="609600" y="2500311"/>
            <a:ext cx="5353050" cy="38101"/>
          </a:xfrm>
          <a:prstGeom prst="rect">
            <a:avLst/>
          </a:prstGeom>
          <a:solidFill>
            <a:srgbClr val="D97706"/>
          </a:solidFill>
          <a:ln w="12700">
            <a:miter lim="400000"/>
          </a:ln>
        </p:spPr>
        <p:txBody>
          <a:bodyPr lIns="45719" rIns="45719" anchor="ctr"/>
          <a:lstStyle/>
          <a:p>
            <a:pPr algn="ctr">
              <a:defRPr>
                <a:solidFill>
                  <a:srgbClr val="FFFFFF"/>
                </a:solidFill>
              </a:defRPr>
            </a:pPr>
          </a:p>
        </p:txBody>
      </p:sp>
      <p:sp>
        <p:nvSpPr>
          <p:cNvPr id="261" name="Rectangle 6"/>
          <p:cNvSpPr/>
          <p:nvPr/>
        </p:nvSpPr>
        <p:spPr>
          <a:xfrm>
            <a:off x="608012" y="2500311"/>
            <a:ext cx="12701" cy="1952626"/>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62" name="Rectangle 7"/>
          <p:cNvSpPr/>
          <p:nvPr/>
        </p:nvSpPr>
        <p:spPr>
          <a:xfrm>
            <a:off x="5951537" y="2500311"/>
            <a:ext cx="12701" cy="1952626"/>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263" name="Rectangle 8"/>
          <p:cNvSpPr/>
          <p:nvPr/>
        </p:nvSpPr>
        <p:spPr>
          <a:xfrm>
            <a:off x="6229350" y="4441824"/>
            <a:ext cx="5353050" cy="12701"/>
          </a:xfrm>
          <a:prstGeom prst="rect">
            <a:avLst/>
          </a:prstGeom>
          <a:solidFill>
            <a:srgbClr val="BAE6FD"/>
          </a:solidFill>
          <a:ln w="12700">
            <a:miter lim="400000"/>
          </a:ln>
        </p:spPr>
        <p:txBody>
          <a:bodyPr lIns="45719" rIns="45719" anchor="ctr"/>
          <a:lstStyle/>
          <a:p>
            <a:pPr algn="ctr">
              <a:defRPr>
                <a:solidFill>
                  <a:srgbClr val="FFFFFF"/>
                </a:solidFill>
              </a:defRPr>
            </a:pPr>
          </a:p>
        </p:txBody>
      </p:sp>
      <p:sp>
        <p:nvSpPr>
          <p:cNvPr id="264" name="Rectangle 9"/>
          <p:cNvSpPr/>
          <p:nvPr/>
        </p:nvSpPr>
        <p:spPr>
          <a:xfrm>
            <a:off x="6229350" y="2500311"/>
            <a:ext cx="5353050" cy="38101"/>
          </a:xfrm>
          <a:prstGeom prst="rect">
            <a:avLst/>
          </a:prstGeom>
          <a:solidFill>
            <a:srgbClr val="0284C7"/>
          </a:solidFill>
          <a:ln w="12700">
            <a:miter lim="400000"/>
          </a:ln>
        </p:spPr>
        <p:txBody>
          <a:bodyPr lIns="45719" rIns="45719" anchor="ctr"/>
          <a:lstStyle/>
          <a:p>
            <a:pPr algn="ctr">
              <a:defRPr>
                <a:solidFill>
                  <a:srgbClr val="FFFFFF"/>
                </a:solidFill>
              </a:defRPr>
            </a:pPr>
          </a:p>
        </p:txBody>
      </p:sp>
      <p:sp>
        <p:nvSpPr>
          <p:cNvPr id="265" name="Rectangle 10"/>
          <p:cNvSpPr/>
          <p:nvPr/>
        </p:nvSpPr>
        <p:spPr>
          <a:xfrm>
            <a:off x="6227762" y="2500311"/>
            <a:ext cx="12701" cy="1952626"/>
          </a:xfrm>
          <a:prstGeom prst="rect">
            <a:avLst/>
          </a:prstGeom>
          <a:solidFill>
            <a:srgbClr val="BAE6FD"/>
          </a:solidFill>
          <a:ln w="12700">
            <a:miter lim="400000"/>
          </a:ln>
        </p:spPr>
        <p:txBody>
          <a:bodyPr lIns="45719" rIns="45719" anchor="ctr"/>
          <a:lstStyle/>
          <a:p>
            <a:pPr algn="ctr">
              <a:defRPr>
                <a:solidFill>
                  <a:srgbClr val="FFFFFF"/>
                </a:solidFill>
              </a:defRPr>
            </a:pPr>
          </a:p>
        </p:txBody>
      </p:sp>
      <p:sp>
        <p:nvSpPr>
          <p:cNvPr id="266" name="Rectangle 11"/>
          <p:cNvSpPr/>
          <p:nvPr/>
        </p:nvSpPr>
        <p:spPr>
          <a:xfrm>
            <a:off x="11571287" y="2500311"/>
            <a:ext cx="12701" cy="1952626"/>
          </a:xfrm>
          <a:prstGeom prst="rect">
            <a:avLst/>
          </a:prstGeom>
          <a:solidFill>
            <a:srgbClr val="BAE6FD"/>
          </a:solidFill>
          <a:ln w="12700">
            <a:miter lim="400000"/>
          </a:ln>
        </p:spPr>
        <p:txBody>
          <a:bodyPr lIns="45719" rIns="45719" anchor="ctr"/>
          <a:lstStyle/>
          <a:p>
            <a:pPr algn="ctr">
              <a:defRPr>
                <a:solidFill>
                  <a:srgbClr val="FFFFFF"/>
                </a:solidFill>
              </a:defRPr>
            </a:pPr>
          </a:p>
        </p:txBody>
      </p:sp>
      <p:pic>
        <p:nvPicPr>
          <p:cNvPr id="267" name="Picture 12" descr="Picture 12"/>
          <p:cNvPicPr>
            <a:picLocks noChangeAspect="1"/>
          </p:cNvPicPr>
          <p:nvPr/>
        </p:nvPicPr>
        <p:blipFill>
          <a:blip r:embed="rId2">
            <a:extLst/>
          </a:blip>
          <a:stretch>
            <a:fillRect/>
          </a:stretch>
        </p:blipFill>
        <p:spPr>
          <a:xfrm>
            <a:off x="885825" y="5934075"/>
            <a:ext cx="161925" cy="209550"/>
          </a:xfrm>
          <a:prstGeom prst="rect">
            <a:avLst/>
          </a:prstGeom>
          <a:ln w="12700">
            <a:miter lim="400000"/>
          </a:ln>
        </p:spPr>
      </p:pic>
      <p:pic>
        <p:nvPicPr>
          <p:cNvPr id="268" name="Picture 13" descr="Picture 13"/>
          <p:cNvPicPr>
            <a:picLocks noChangeAspect="1"/>
          </p:cNvPicPr>
          <p:nvPr/>
        </p:nvPicPr>
        <p:blipFill>
          <a:blip r:embed="rId3">
            <a:extLst/>
          </a:blip>
          <a:stretch>
            <a:fillRect/>
          </a:stretch>
        </p:blipFill>
        <p:spPr>
          <a:xfrm>
            <a:off x="923925" y="2843211"/>
            <a:ext cx="342900" cy="342901"/>
          </a:xfrm>
          <a:prstGeom prst="rect">
            <a:avLst/>
          </a:prstGeom>
          <a:ln w="12700">
            <a:miter lim="400000"/>
          </a:ln>
        </p:spPr>
      </p:pic>
      <p:pic>
        <p:nvPicPr>
          <p:cNvPr id="269" name="Picture 14" descr="Picture 14"/>
          <p:cNvPicPr>
            <a:picLocks noChangeAspect="1"/>
          </p:cNvPicPr>
          <p:nvPr/>
        </p:nvPicPr>
        <p:blipFill>
          <a:blip r:embed="rId4">
            <a:extLst/>
          </a:blip>
          <a:stretch>
            <a:fillRect/>
          </a:stretch>
        </p:blipFill>
        <p:spPr>
          <a:xfrm>
            <a:off x="6543675" y="2843211"/>
            <a:ext cx="342900" cy="342901"/>
          </a:xfrm>
          <a:prstGeom prst="rect">
            <a:avLst/>
          </a:prstGeom>
          <a:ln w="12700">
            <a:miter lim="400000"/>
          </a:ln>
        </p:spPr>
      </p:pic>
      <p:pic>
        <p:nvPicPr>
          <p:cNvPr id="270" name="Picture 15" descr="Picture 15"/>
          <p:cNvPicPr>
            <a:picLocks noChangeAspect="1"/>
          </p:cNvPicPr>
          <p:nvPr/>
        </p:nvPicPr>
        <p:blipFill>
          <a:blip r:embed="rId5">
            <a:extLst/>
          </a:blip>
          <a:stretch>
            <a:fillRect/>
          </a:stretch>
        </p:blipFill>
        <p:spPr>
          <a:xfrm>
            <a:off x="1009650" y="2928936"/>
            <a:ext cx="171450" cy="171451"/>
          </a:xfrm>
          <a:prstGeom prst="rect">
            <a:avLst/>
          </a:prstGeom>
          <a:ln w="12700">
            <a:miter lim="400000"/>
          </a:ln>
        </p:spPr>
      </p:pic>
      <p:pic>
        <p:nvPicPr>
          <p:cNvPr id="271" name="Picture 16" descr="Picture 16"/>
          <p:cNvPicPr>
            <a:picLocks noChangeAspect="1"/>
          </p:cNvPicPr>
          <p:nvPr/>
        </p:nvPicPr>
        <p:blipFill>
          <a:blip r:embed="rId6">
            <a:extLst/>
          </a:blip>
          <a:stretch>
            <a:fillRect/>
          </a:stretch>
        </p:blipFill>
        <p:spPr>
          <a:xfrm>
            <a:off x="6605586" y="2928936"/>
            <a:ext cx="219076" cy="171451"/>
          </a:xfrm>
          <a:prstGeom prst="rect">
            <a:avLst/>
          </a:prstGeom>
          <a:ln w="12700">
            <a:miter lim="400000"/>
          </a:ln>
        </p:spPr>
      </p:pic>
      <p:pic>
        <p:nvPicPr>
          <p:cNvPr id="272" name="Picture 17" descr="Picture 17"/>
          <p:cNvPicPr>
            <a:picLocks noChangeAspect="1"/>
          </p:cNvPicPr>
          <p:nvPr/>
        </p:nvPicPr>
        <p:blipFill>
          <a:blip r:embed="rId7">
            <a:extLst/>
          </a:blip>
          <a:stretch>
            <a:fillRect/>
          </a:stretch>
        </p:blipFill>
        <p:spPr>
          <a:xfrm>
            <a:off x="923925" y="3409950"/>
            <a:ext cx="104775" cy="142875"/>
          </a:xfrm>
          <a:prstGeom prst="rect">
            <a:avLst/>
          </a:prstGeom>
          <a:ln w="12700">
            <a:miter lim="400000"/>
          </a:ln>
        </p:spPr>
      </p:pic>
      <p:pic>
        <p:nvPicPr>
          <p:cNvPr id="273" name="Picture 18" descr="Picture 18"/>
          <p:cNvPicPr>
            <a:picLocks noChangeAspect="1"/>
          </p:cNvPicPr>
          <p:nvPr/>
        </p:nvPicPr>
        <p:blipFill>
          <a:blip r:embed="rId7">
            <a:extLst/>
          </a:blip>
          <a:stretch>
            <a:fillRect/>
          </a:stretch>
        </p:blipFill>
        <p:spPr>
          <a:xfrm>
            <a:off x="923925" y="3676650"/>
            <a:ext cx="104775" cy="142875"/>
          </a:xfrm>
          <a:prstGeom prst="rect">
            <a:avLst/>
          </a:prstGeom>
          <a:ln w="12700">
            <a:miter lim="400000"/>
          </a:ln>
        </p:spPr>
      </p:pic>
      <p:pic>
        <p:nvPicPr>
          <p:cNvPr id="274" name="Picture 19" descr="Picture 19"/>
          <p:cNvPicPr>
            <a:picLocks noChangeAspect="1"/>
          </p:cNvPicPr>
          <p:nvPr/>
        </p:nvPicPr>
        <p:blipFill>
          <a:blip r:embed="rId7">
            <a:extLst/>
          </a:blip>
          <a:stretch>
            <a:fillRect/>
          </a:stretch>
        </p:blipFill>
        <p:spPr>
          <a:xfrm>
            <a:off x="923925" y="3943350"/>
            <a:ext cx="104775" cy="142875"/>
          </a:xfrm>
          <a:prstGeom prst="rect">
            <a:avLst/>
          </a:prstGeom>
          <a:ln w="12700">
            <a:miter lim="400000"/>
          </a:ln>
        </p:spPr>
      </p:pic>
      <p:pic>
        <p:nvPicPr>
          <p:cNvPr id="275" name="Picture 20" descr="Picture 20"/>
          <p:cNvPicPr>
            <a:picLocks noChangeAspect="1"/>
          </p:cNvPicPr>
          <p:nvPr/>
        </p:nvPicPr>
        <p:blipFill>
          <a:blip r:embed="rId8">
            <a:extLst/>
          </a:blip>
          <a:stretch>
            <a:fillRect/>
          </a:stretch>
        </p:blipFill>
        <p:spPr>
          <a:xfrm>
            <a:off x="6543675" y="3409950"/>
            <a:ext cx="114300" cy="142875"/>
          </a:xfrm>
          <a:prstGeom prst="rect">
            <a:avLst/>
          </a:prstGeom>
          <a:ln w="12700">
            <a:miter lim="400000"/>
          </a:ln>
        </p:spPr>
      </p:pic>
      <p:pic>
        <p:nvPicPr>
          <p:cNvPr id="276" name="Picture 21" descr="Picture 21"/>
          <p:cNvPicPr>
            <a:picLocks noChangeAspect="1"/>
          </p:cNvPicPr>
          <p:nvPr/>
        </p:nvPicPr>
        <p:blipFill>
          <a:blip r:embed="rId8">
            <a:extLst/>
          </a:blip>
          <a:stretch>
            <a:fillRect/>
          </a:stretch>
        </p:blipFill>
        <p:spPr>
          <a:xfrm>
            <a:off x="6543675" y="3676650"/>
            <a:ext cx="114300" cy="142875"/>
          </a:xfrm>
          <a:prstGeom prst="rect">
            <a:avLst/>
          </a:prstGeom>
          <a:ln w="12700">
            <a:miter lim="400000"/>
          </a:ln>
        </p:spPr>
      </p:pic>
      <p:pic>
        <p:nvPicPr>
          <p:cNvPr id="277" name="Picture 22" descr="Picture 22"/>
          <p:cNvPicPr>
            <a:picLocks noChangeAspect="1"/>
          </p:cNvPicPr>
          <p:nvPr/>
        </p:nvPicPr>
        <p:blipFill>
          <a:blip r:embed="rId8">
            <a:extLst/>
          </a:blip>
          <a:stretch>
            <a:fillRect/>
          </a:stretch>
        </p:blipFill>
        <p:spPr>
          <a:xfrm>
            <a:off x="6543675" y="3943350"/>
            <a:ext cx="114300" cy="142875"/>
          </a:xfrm>
          <a:prstGeom prst="rect">
            <a:avLst/>
          </a:prstGeom>
          <a:ln w="12700">
            <a:miter lim="400000"/>
          </a:ln>
        </p:spPr>
      </p:pic>
      <p:sp>
        <p:nvSpPr>
          <p:cNvPr id="278" name="TextBox 23"/>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Regulatory Risk Governance</a:t>
            </a:r>
          </a:p>
        </p:txBody>
      </p:sp>
      <p:sp>
        <p:nvSpPr>
          <p:cNvPr id="279" name="TextBox 24"/>
          <p:cNvSpPr txBox="1"/>
          <p:nvPr/>
        </p:nvSpPr>
        <p:spPr>
          <a:xfrm>
            <a:off x="609600" y="771525"/>
            <a:ext cx="6802891"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Managing AI &amp; Generative Software Risks</a:t>
            </a:r>
          </a:p>
        </p:txBody>
      </p:sp>
      <p:sp>
        <p:nvSpPr>
          <p:cNvPr id="280" name="TextBox 25"/>
          <p:cNvSpPr txBox="1"/>
          <p:nvPr/>
        </p:nvSpPr>
        <p:spPr>
          <a:xfrm>
            <a:off x="1200150" y="5938837"/>
            <a:ext cx="6893335" cy="18160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1500"/>
              </a:lnSpc>
              <a:defRPr b="1" sz="1000">
                <a:solidFill>
                  <a:srgbClr val="334155"/>
                </a:solidFill>
                <a:latin typeface="+mj-lt"/>
                <a:ea typeface="+mj-ea"/>
                <a:cs typeface="+mj-cs"/>
                <a:sym typeface="Helvetica"/>
              </a:defRPr>
            </a:pPr>
            <a:r>
              <a:t>Audit Strategy:</a:t>
            </a:r>
            <a:r>
              <a:rPr b="0"/>
              <a:t> Standardizing prompt pipelines under IEC 62304 configuration management guarantees test repeatability.</a:t>
            </a:r>
          </a:p>
        </p:txBody>
      </p:sp>
      <p:sp>
        <p:nvSpPr>
          <p:cNvPr id="281" name="TextBox 26"/>
          <p:cNvSpPr txBox="1"/>
          <p:nvPr/>
        </p:nvSpPr>
        <p:spPr>
          <a:xfrm>
            <a:off x="1381125" y="2905125"/>
            <a:ext cx="1490297" cy="2032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ISO 14971 Hazards</a:t>
            </a:r>
          </a:p>
        </p:txBody>
      </p:sp>
      <p:sp>
        <p:nvSpPr>
          <p:cNvPr id="282" name="TextBox 27"/>
          <p:cNvSpPr txBox="1"/>
          <p:nvPr/>
        </p:nvSpPr>
        <p:spPr>
          <a:xfrm>
            <a:off x="1104900" y="3338512"/>
            <a:ext cx="3584203" cy="24256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100"/>
              </a:lnSpc>
              <a:defRPr b="1" sz="1000">
                <a:solidFill>
                  <a:srgbClr val="475569"/>
                </a:solidFill>
                <a:latin typeface="+mj-lt"/>
                <a:ea typeface="+mj-ea"/>
                <a:cs typeface="+mj-cs"/>
                <a:sym typeface="Helvetica"/>
              </a:defRPr>
            </a:pPr>
            <a:r>
              <a:t>Hallucination Risk:</a:t>
            </a:r>
            <a:r>
              <a:rPr b="0"/>
              <a:t> Fabrication of clinical details in draft notes.</a:t>
            </a:r>
          </a:p>
        </p:txBody>
      </p:sp>
      <p:sp>
        <p:nvSpPr>
          <p:cNvPr id="283" name="TextBox 28"/>
          <p:cNvSpPr txBox="1"/>
          <p:nvPr/>
        </p:nvSpPr>
        <p:spPr>
          <a:xfrm>
            <a:off x="1104900" y="3605212"/>
            <a:ext cx="3341986" cy="24256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100"/>
              </a:lnSpc>
              <a:defRPr b="1" sz="1000">
                <a:solidFill>
                  <a:srgbClr val="475569"/>
                </a:solidFill>
                <a:latin typeface="+mj-lt"/>
                <a:ea typeface="+mj-ea"/>
                <a:cs typeface="+mj-cs"/>
                <a:sym typeface="Helvetica"/>
              </a:defRPr>
            </a:pPr>
            <a:r>
              <a:t>Non-Determinism:</a:t>
            </a:r>
            <a:r>
              <a:rPr b="0"/>
              <a:t> Varied draft outputs for identical inputs.</a:t>
            </a:r>
          </a:p>
        </p:txBody>
      </p:sp>
      <p:sp>
        <p:nvSpPr>
          <p:cNvPr id="284" name="TextBox 29"/>
          <p:cNvSpPr txBox="1"/>
          <p:nvPr/>
        </p:nvSpPr>
        <p:spPr>
          <a:xfrm>
            <a:off x="1104900" y="3871912"/>
            <a:ext cx="3619364" cy="24256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100"/>
              </a:lnSpc>
              <a:defRPr b="1" sz="1000">
                <a:solidFill>
                  <a:srgbClr val="475569"/>
                </a:solidFill>
                <a:latin typeface="+mj-lt"/>
                <a:ea typeface="+mj-ea"/>
                <a:cs typeface="+mj-cs"/>
                <a:sym typeface="Helvetica"/>
              </a:defRPr>
            </a:pPr>
            <a:r>
              <a:t>Automation Bias:</a:t>
            </a:r>
            <a:r>
              <a:rPr b="0"/>
              <a:t> Clinicians accepting draft text without review.</a:t>
            </a:r>
          </a:p>
        </p:txBody>
      </p:sp>
      <p:sp>
        <p:nvSpPr>
          <p:cNvPr id="285" name="TextBox 30"/>
          <p:cNvSpPr txBox="1"/>
          <p:nvPr/>
        </p:nvSpPr>
        <p:spPr>
          <a:xfrm>
            <a:off x="7000875" y="2905125"/>
            <a:ext cx="1516739" cy="2032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Mitigation Controls</a:t>
            </a:r>
          </a:p>
        </p:txBody>
      </p:sp>
      <p:sp>
        <p:nvSpPr>
          <p:cNvPr id="286" name="TextBox 31"/>
          <p:cNvSpPr txBox="1"/>
          <p:nvPr/>
        </p:nvSpPr>
        <p:spPr>
          <a:xfrm>
            <a:off x="6734175" y="3338512"/>
            <a:ext cx="3661594" cy="24256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100"/>
              </a:lnSpc>
              <a:defRPr b="1" sz="1000">
                <a:solidFill>
                  <a:srgbClr val="334155"/>
                </a:solidFill>
                <a:latin typeface="+mj-lt"/>
                <a:ea typeface="+mj-ea"/>
                <a:cs typeface="+mj-cs"/>
                <a:sym typeface="Helvetica"/>
              </a:defRPr>
            </a:pPr>
            <a:r>
              <a:t>Draft Only Mode:</a:t>
            </a:r>
            <a:r>
              <a:rPr b="0"/>
              <a:t> LLM output is strictly marked as editable draft.</a:t>
            </a:r>
          </a:p>
        </p:txBody>
      </p:sp>
      <p:sp>
        <p:nvSpPr>
          <p:cNvPr id="287" name="TextBox 32"/>
          <p:cNvSpPr txBox="1"/>
          <p:nvPr/>
        </p:nvSpPr>
        <p:spPr>
          <a:xfrm>
            <a:off x="6734175" y="3605212"/>
            <a:ext cx="3664013" cy="24256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100"/>
              </a:lnSpc>
              <a:defRPr b="1" sz="1000">
                <a:solidFill>
                  <a:srgbClr val="334155"/>
                </a:solidFill>
                <a:latin typeface="+mj-lt"/>
                <a:ea typeface="+mj-ea"/>
                <a:cs typeface="+mj-cs"/>
                <a:sym typeface="Helvetica"/>
              </a:defRPr>
            </a:pPr>
            <a:r>
              <a:t>Mandatory Action:</a:t>
            </a:r>
            <a:r>
              <a:rPr b="0"/>
              <a:t> Explicit clinician edit/confirm button required.</a:t>
            </a:r>
          </a:p>
        </p:txBody>
      </p:sp>
      <p:sp>
        <p:nvSpPr>
          <p:cNvPr id="288" name="TextBox 33"/>
          <p:cNvSpPr txBox="1"/>
          <p:nvPr/>
        </p:nvSpPr>
        <p:spPr>
          <a:xfrm>
            <a:off x="6734175" y="3871912"/>
            <a:ext cx="3732349" cy="24256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100"/>
              </a:lnSpc>
              <a:defRPr b="1" sz="1000">
                <a:solidFill>
                  <a:srgbClr val="334155"/>
                </a:solidFill>
                <a:latin typeface="+mj-lt"/>
                <a:ea typeface="+mj-ea"/>
                <a:cs typeface="+mj-cs"/>
                <a:sym typeface="Helvetica"/>
              </a:defRPr>
            </a:pPr>
            <a:r>
              <a:t>Prompt Bounds:</a:t>
            </a:r>
            <a:r>
              <a:rPr b="0"/>
              <a:t> Context-locked prompting &amp; validation datasets.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Rounded Rectangle 1"/>
          <p:cNvSpPr/>
          <p:nvPr/>
        </p:nvSpPr>
        <p:spPr>
          <a:xfrm>
            <a:off x="609600" y="2395536"/>
            <a:ext cx="5334000" cy="2457451"/>
          </a:xfrm>
          <a:prstGeom prst="roundRect">
            <a:avLst>
              <a:gd name="adj" fmla="val 7751"/>
            </a:avLst>
          </a:prstGeom>
          <a:solidFill>
            <a:srgbClr val="FFFFFF"/>
          </a:solidFill>
          <a:ln>
            <a:solidFill>
              <a:srgbClr val="E2E8F0"/>
            </a:solidFill>
          </a:ln>
        </p:spPr>
        <p:txBody>
          <a:bodyPr lIns="45719" rIns="45719" anchor="ctr"/>
          <a:lstStyle/>
          <a:p>
            <a:pPr algn="ctr">
              <a:defRPr>
                <a:solidFill>
                  <a:srgbClr val="FFFFFF"/>
                </a:solidFill>
              </a:defRPr>
            </a:pPr>
          </a:p>
        </p:txBody>
      </p:sp>
      <p:sp>
        <p:nvSpPr>
          <p:cNvPr id="291" name="Rounded Rectangle 2"/>
          <p:cNvSpPr/>
          <p:nvPr/>
        </p:nvSpPr>
        <p:spPr>
          <a:xfrm>
            <a:off x="6248400" y="2395536"/>
            <a:ext cx="5334000" cy="2457451"/>
          </a:xfrm>
          <a:prstGeom prst="roundRect">
            <a:avLst>
              <a:gd name="adj" fmla="val 7751"/>
            </a:avLst>
          </a:prstGeom>
          <a:solidFill>
            <a:srgbClr val="E8F6FF"/>
          </a:solidFill>
          <a:ln>
            <a:solidFill>
              <a:srgbClr val="BAE6FD"/>
            </a:solidFill>
          </a:ln>
        </p:spPr>
        <p:txBody>
          <a:bodyPr lIns="45719" rIns="45719" anchor="ctr"/>
          <a:lstStyle/>
          <a:p>
            <a:pPr algn="ctr">
              <a:defRPr>
                <a:solidFill>
                  <a:srgbClr val="FFFFFF"/>
                </a:solidFill>
              </a:defRPr>
            </a:pPr>
          </a:p>
        </p:txBody>
      </p:sp>
      <p:sp>
        <p:nvSpPr>
          <p:cNvPr id="292" name="Rounded Rectangle 3"/>
          <p:cNvSpPr/>
          <p:nvPr/>
        </p:nvSpPr>
        <p:spPr>
          <a:xfrm>
            <a:off x="1000125" y="2795586"/>
            <a:ext cx="1424236" cy="228601"/>
          </a:xfrm>
          <a:prstGeom prst="roundRect">
            <a:avLst>
              <a:gd name="adj" fmla="val 50000"/>
            </a:avLst>
          </a:prstGeom>
          <a:solidFill>
            <a:srgbClr val="E0F2FE"/>
          </a:solidFill>
          <a:ln w="12700">
            <a:miter lim="400000"/>
          </a:ln>
        </p:spPr>
        <p:txBody>
          <a:bodyPr lIns="45719" rIns="45719" anchor="ctr"/>
          <a:lstStyle/>
          <a:p>
            <a:pPr algn="ctr">
              <a:defRPr>
                <a:solidFill>
                  <a:srgbClr val="FFFFFF"/>
                </a:solidFill>
              </a:defRPr>
            </a:pPr>
          </a:p>
        </p:txBody>
      </p:sp>
      <p:sp>
        <p:nvSpPr>
          <p:cNvPr id="293" name="Rounded Rectangle 4"/>
          <p:cNvSpPr/>
          <p:nvPr/>
        </p:nvSpPr>
        <p:spPr>
          <a:xfrm>
            <a:off x="6638925" y="2795586"/>
            <a:ext cx="1652836" cy="228601"/>
          </a:xfrm>
          <a:prstGeom prst="roundRect">
            <a:avLst>
              <a:gd name="adj" fmla="val 50000"/>
            </a:avLst>
          </a:prstGeom>
          <a:solidFill>
            <a:srgbClr val="FFFFFF"/>
          </a:solidFill>
          <a:ln w="12700">
            <a:miter lim="400000"/>
          </a:ln>
        </p:spPr>
        <p:txBody>
          <a:bodyPr lIns="45719" rIns="45719" anchor="ctr"/>
          <a:lstStyle/>
          <a:p>
            <a:pPr algn="ctr">
              <a:defRPr>
                <a:solidFill>
                  <a:srgbClr val="FFFFFF"/>
                </a:solidFill>
              </a:defRPr>
            </a:pPr>
          </a:p>
        </p:txBody>
      </p:sp>
      <p:pic>
        <p:nvPicPr>
          <p:cNvPr id="294" name="Picture 5" descr="Picture 5"/>
          <p:cNvPicPr>
            <a:picLocks noChangeAspect="1"/>
          </p:cNvPicPr>
          <p:nvPr/>
        </p:nvPicPr>
        <p:blipFill>
          <a:blip r:embed="rId3">
            <a:extLst/>
          </a:blip>
          <a:stretch>
            <a:fillRect/>
          </a:stretch>
        </p:blipFill>
        <p:spPr>
          <a:xfrm>
            <a:off x="1000125" y="3681412"/>
            <a:ext cx="142875" cy="142876"/>
          </a:xfrm>
          <a:prstGeom prst="rect">
            <a:avLst/>
          </a:prstGeom>
          <a:ln w="12700">
            <a:miter lim="400000"/>
          </a:ln>
        </p:spPr>
      </p:pic>
      <p:pic>
        <p:nvPicPr>
          <p:cNvPr id="295" name="Picture 6" descr="Picture 6"/>
          <p:cNvPicPr>
            <a:picLocks noChangeAspect="1"/>
          </p:cNvPicPr>
          <p:nvPr/>
        </p:nvPicPr>
        <p:blipFill>
          <a:blip r:embed="rId3">
            <a:extLst/>
          </a:blip>
          <a:stretch>
            <a:fillRect/>
          </a:stretch>
        </p:blipFill>
        <p:spPr>
          <a:xfrm>
            <a:off x="1000125" y="3967162"/>
            <a:ext cx="142875" cy="142876"/>
          </a:xfrm>
          <a:prstGeom prst="rect">
            <a:avLst/>
          </a:prstGeom>
          <a:ln w="12700">
            <a:miter lim="400000"/>
          </a:ln>
        </p:spPr>
      </p:pic>
      <p:pic>
        <p:nvPicPr>
          <p:cNvPr id="296" name="Picture 7" descr="Picture 7"/>
          <p:cNvPicPr>
            <a:picLocks noChangeAspect="1"/>
          </p:cNvPicPr>
          <p:nvPr/>
        </p:nvPicPr>
        <p:blipFill>
          <a:blip r:embed="rId3">
            <a:extLst/>
          </a:blip>
          <a:stretch>
            <a:fillRect/>
          </a:stretch>
        </p:blipFill>
        <p:spPr>
          <a:xfrm>
            <a:off x="1000125" y="4252912"/>
            <a:ext cx="142875" cy="142876"/>
          </a:xfrm>
          <a:prstGeom prst="rect">
            <a:avLst/>
          </a:prstGeom>
          <a:ln w="12700">
            <a:miter lim="400000"/>
          </a:ln>
        </p:spPr>
      </p:pic>
      <p:pic>
        <p:nvPicPr>
          <p:cNvPr id="297" name="Picture 8" descr="Picture 8"/>
          <p:cNvPicPr>
            <a:picLocks noChangeAspect="1"/>
          </p:cNvPicPr>
          <p:nvPr/>
        </p:nvPicPr>
        <p:blipFill>
          <a:blip r:embed="rId3">
            <a:extLst/>
          </a:blip>
          <a:stretch>
            <a:fillRect/>
          </a:stretch>
        </p:blipFill>
        <p:spPr>
          <a:xfrm>
            <a:off x="6638925" y="3681412"/>
            <a:ext cx="142875" cy="142876"/>
          </a:xfrm>
          <a:prstGeom prst="rect">
            <a:avLst/>
          </a:prstGeom>
          <a:ln w="12700">
            <a:miter lim="400000"/>
          </a:ln>
        </p:spPr>
      </p:pic>
      <p:pic>
        <p:nvPicPr>
          <p:cNvPr id="298" name="Picture 9" descr="Picture 9"/>
          <p:cNvPicPr>
            <a:picLocks noChangeAspect="1"/>
          </p:cNvPicPr>
          <p:nvPr/>
        </p:nvPicPr>
        <p:blipFill>
          <a:blip r:embed="rId3">
            <a:extLst/>
          </a:blip>
          <a:stretch>
            <a:fillRect/>
          </a:stretch>
        </p:blipFill>
        <p:spPr>
          <a:xfrm>
            <a:off x="6638925" y="3967162"/>
            <a:ext cx="142875" cy="142876"/>
          </a:xfrm>
          <a:prstGeom prst="rect">
            <a:avLst/>
          </a:prstGeom>
          <a:ln w="12700">
            <a:miter lim="400000"/>
          </a:ln>
        </p:spPr>
      </p:pic>
      <p:pic>
        <p:nvPicPr>
          <p:cNvPr id="299" name="Picture 10" descr="Picture 10"/>
          <p:cNvPicPr>
            <a:picLocks noChangeAspect="1"/>
          </p:cNvPicPr>
          <p:nvPr/>
        </p:nvPicPr>
        <p:blipFill>
          <a:blip r:embed="rId3">
            <a:extLst/>
          </a:blip>
          <a:stretch>
            <a:fillRect/>
          </a:stretch>
        </p:blipFill>
        <p:spPr>
          <a:xfrm>
            <a:off x="6638925" y="4252912"/>
            <a:ext cx="142875" cy="142876"/>
          </a:xfrm>
          <a:prstGeom prst="rect">
            <a:avLst/>
          </a:prstGeom>
          <a:ln w="12700">
            <a:miter lim="400000"/>
          </a:ln>
        </p:spPr>
      </p:pic>
      <p:sp>
        <p:nvSpPr>
          <p:cNvPr id="300" name="TextBox 11"/>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Execution Strategy</a:t>
            </a:r>
          </a:p>
        </p:txBody>
      </p:sp>
      <p:sp>
        <p:nvSpPr>
          <p:cNvPr id="301" name="TextBox 12"/>
          <p:cNvSpPr txBox="1"/>
          <p:nvPr/>
        </p:nvSpPr>
        <p:spPr>
          <a:xfrm>
            <a:off x="-381000" y="6124575"/>
            <a:ext cx="12954000" cy="1651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b="1" sz="1100">
                <a:solidFill>
                  <a:srgbClr val="64748B"/>
                </a:solidFill>
                <a:latin typeface="+mj-lt"/>
                <a:ea typeface="+mj-ea"/>
                <a:cs typeface="+mj-cs"/>
                <a:sym typeface="Helvetica"/>
              </a:defRPr>
            </a:lvl1pPr>
          </a:lstStyle>
          <a:p>
            <a:pPr/>
            <a:r>
              <a:t>Collaborative governance ensures both technical rigor and regulatory compliance.</a:t>
            </a:r>
          </a:p>
        </p:txBody>
      </p:sp>
      <p:sp>
        <p:nvSpPr>
          <p:cNvPr id="302" name="TextBox 13"/>
          <p:cNvSpPr txBox="1"/>
          <p:nvPr/>
        </p:nvSpPr>
        <p:spPr>
          <a:xfrm>
            <a:off x="609600" y="771525"/>
            <a:ext cx="6109556"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Methodology &amp; Specialized Guidance</a:t>
            </a:r>
          </a:p>
        </p:txBody>
      </p:sp>
      <p:sp>
        <p:nvSpPr>
          <p:cNvPr id="303" name="TextBox 14"/>
          <p:cNvSpPr txBox="1"/>
          <p:nvPr/>
        </p:nvSpPr>
        <p:spPr>
          <a:xfrm>
            <a:off x="1114425" y="2833686"/>
            <a:ext cx="1362075"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JetBrains Mono"/>
                <a:ea typeface="JetBrains Mono"/>
                <a:cs typeface="JetBrains Mono"/>
                <a:sym typeface="JetBrains Mono"/>
              </a:defRPr>
            </a:lvl1pPr>
          </a:lstStyle>
          <a:p>
            <a:pPr/>
            <a:r>
              <a:t>EXTERNAL PARTNER</a:t>
            </a:r>
          </a:p>
        </p:txBody>
      </p:sp>
      <p:sp>
        <p:nvSpPr>
          <p:cNvPr id="304" name="TextBox 15"/>
          <p:cNvSpPr txBox="1"/>
          <p:nvPr/>
        </p:nvSpPr>
        <p:spPr>
          <a:xfrm>
            <a:off x="1000124" y="3100386"/>
            <a:ext cx="1791582" cy="2921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900">
                <a:solidFill>
                  <a:srgbClr val="0F172A"/>
                </a:solidFill>
                <a:latin typeface="+mj-lt"/>
                <a:ea typeface="+mj-ea"/>
                <a:cs typeface="+mj-cs"/>
                <a:sym typeface="Helvetica"/>
              </a:defRPr>
            </a:lvl1pPr>
          </a:lstStyle>
          <a:p>
            <a:pPr/>
            <a:r>
              <a:t>MAYTAL Global</a:t>
            </a:r>
          </a:p>
        </p:txBody>
      </p:sp>
      <p:sp>
        <p:nvSpPr>
          <p:cNvPr id="305" name="TextBox 16"/>
          <p:cNvSpPr txBox="1"/>
          <p:nvPr/>
        </p:nvSpPr>
        <p:spPr>
          <a:xfrm>
            <a:off x="6753225" y="2833686"/>
            <a:ext cx="1424236"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F172A"/>
                </a:solidFill>
                <a:latin typeface="JetBrains Mono"/>
                <a:ea typeface="JetBrains Mono"/>
                <a:cs typeface="JetBrains Mono"/>
                <a:sym typeface="JetBrains Mono"/>
              </a:defRPr>
            </a:lvl1pPr>
          </a:lstStyle>
          <a:p>
            <a:pPr/>
            <a:r>
              <a:t>INTERNAL CONSORTIUM</a:t>
            </a:r>
          </a:p>
        </p:txBody>
      </p:sp>
      <p:sp>
        <p:nvSpPr>
          <p:cNvPr id="306" name="TextBox 17"/>
          <p:cNvSpPr txBox="1"/>
          <p:nvPr/>
        </p:nvSpPr>
        <p:spPr>
          <a:xfrm>
            <a:off x="6638925" y="3100386"/>
            <a:ext cx="2233886" cy="2921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900">
                <a:solidFill>
                  <a:srgbClr val="0F172A"/>
                </a:solidFill>
                <a:latin typeface="+mj-lt"/>
                <a:ea typeface="+mj-ea"/>
                <a:cs typeface="+mj-cs"/>
                <a:sym typeface="Helvetica"/>
              </a:defRPr>
            </a:lvl1pPr>
          </a:lstStyle>
          <a:p>
            <a:pPr/>
            <a:r>
              <a:t>DHILab / FBK Team</a:t>
            </a:r>
          </a:p>
        </p:txBody>
      </p:sp>
      <p:sp>
        <p:nvSpPr>
          <p:cNvPr id="307" name="TextBox 18"/>
          <p:cNvSpPr txBox="1"/>
          <p:nvPr/>
        </p:nvSpPr>
        <p:spPr>
          <a:xfrm>
            <a:off x="1238249" y="3605212"/>
            <a:ext cx="2645037" cy="25564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200"/>
              </a:lnSpc>
              <a:defRPr sz="1100">
                <a:solidFill>
                  <a:srgbClr val="475569"/>
                </a:solidFill>
                <a:latin typeface="+mj-lt"/>
                <a:ea typeface="+mj-ea"/>
                <a:cs typeface="+mj-cs"/>
                <a:sym typeface="Helvetica"/>
              </a:defRPr>
            </a:lvl1pPr>
          </a:lstStyle>
          <a:p>
            <a:pPr/>
            <a:r>
              <a:t>Global medical device regulatory expertise</a:t>
            </a:r>
          </a:p>
        </p:txBody>
      </p:sp>
      <p:sp>
        <p:nvSpPr>
          <p:cNvPr id="308" name="TextBox 19"/>
          <p:cNvSpPr txBox="1"/>
          <p:nvPr/>
        </p:nvSpPr>
        <p:spPr>
          <a:xfrm>
            <a:off x="1238249" y="3890962"/>
            <a:ext cx="2582827" cy="25564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200"/>
              </a:lnSpc>
              <a:defRPr sz="1100">
                <a:solidFill>
                  <a:srgbClr val="475569"/>
                </a:solidFill>
                <a:latin typeface="+mj-lt"/>
                <a:ea typeface="+mj-ea"/>
                <a:cs typeface="+mj-cs"/>
                <a:sym typeface="Helvetica"/>
              </a:defRPr>
            </a:lvl1pPr>
          </a:lstStyle>
          <a:p>
            <a:pPr/>
            <a:r>
              <a:t>Document structure &amp; template alignment</a:t>
            </a:r>
          </a:p>
        </p:txBody>
      </p:sp>
      <p:sp>
        <p:nvSpPr>
          <p:cNvPr id="309" name="TextBox 20"/>
          <p:cNvSpPr txBox="1"/>
          <p:nvPr/>
        </p:nvSpPr>
        <p:spPr>
          <a:xfrm>
            <a:off x="1238249" y="4176712"/>
            <a:ext cx="2893741" cy="25564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200"/>
              </a:lnSpc>
              <a:defRPr sz="1100">
                <a:solidFill>
                  <a:srgbClr val="475569"/>
                </a:solidFill>
                <a:latin typeface="+mj-lt"/>
                <a:ea typeface="+mj-ea"/>
                <a:cs typeface="+mj-cs"/>
                <a:sym typeface="Helvetica"/>
              </a:defRPr>
            </a:lvl1pPr>
          </a:lstStyle>
          <a:p>
            <a:pPr/>
            <a:r>
              <a:t>Ongoing review against harmonized standards</a:t>
            </a:r>
          </a:p>
        </p:txBody>
      </p:sp>
      <p:sp>
        <p:nvSpPr>
          <p:cNvPr id="310" name="TextBox 21"/>
          <p:cNvSpPr txBox="1"/>
          <p:nvPr/>
        </p:nvSpPr>
        <p:spPr>
          <a:xfrm>
            <a:off x="6877050" y="3605212"/>
            <a:ext cx="2513044" cy="25564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200"/>
              </a:lnSpc>
              <a:defRPr sz="1100">
                <a:solidFill>
                  <a:srgbClr val="334155"/>
                </a:solidFill>
                <a:latin typeface="+mj-lt"/>
                <a:ea typeface="+mj-ea"/>
                <a:cs typeface="+mj-cs"/>
                <a:sym typeface="Helvetica"/>
              </a:defRPr>
            </a:lvl1pPr>
          </a:lstStyle>
          <a:p>
            <a:pPr/>
            <a:r>
              <a:t>Technical software architecture &amp; design</a:t>
            </a:r>
          </a:p>
        </p:txBody>
      </p:sp>
      <p:sp>
        <p:nvSpPr>
          <p:cNvPr id="311" name="TextBox 22"/>
          <p:cNvSpPr txBox="1"/>
          <p:nvPr/>
        </p:nvSpPr>
        <p:spPr>
          <a:xfrm>
            <a:off x="6877050" y="3890962"/>
            <a:ext cx="2217750" cy="25564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200"/>
              </a:lnSpc>
              <a:defRPr sz="1100">
                <a:solidFill>
                  <a:srgbClr val="334155"/>
                </a:solidFill>
                <a:latin typeface="+mj-lt"/>
                <a:ea typeface="+mj-ea"/>
                <a:cs typeface="+mj-cs"/>
                <a:sym typeface="Helvetica"/>
              </a:defRPr>
            </a:lvl1pPr>
          </a:lstStyle>
          <a:p>
            <a:pPr/>
            <a:r>
              <a:t>Risk identification &amp; clinical controls</a:t>
            </a:r>
          </a:p>
        </p:txBody>
      </p:sp>
      <p:sp>
        <p:nvSpPr>
          <p:cNvPr id="312" name="TextBox 23"/>
          <p:cNvSpPr txBox="1"/>
          <p:nvPr/>
        </p:nvSpPr>
        <p:spPr>
          <a:xfrm>
            <a:off x="6877050" y="4176712"/>
            <a:ext cx="2559633" cy="25564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ts val="2200"/>
              </a:lnSpc>
              <a:defRPr sz="1100">
                <a:solidFill>
                  <a:srgbClr val="334155"/>
                </a:solidFill>
                <a:latin typeface="+mj-lt"/>
                <a:ea typeface="+mj-ea"/>
                <a:cs typeface="+mj-cs"/>
                <a:sym typeface="Helvetica"/>
              </a:defRPr>
            </a:lvl1pPr>
          </a:lstStyle>
          <a:p>
            <a:pPr/>
            <a:r>
              <a:t>Implementation, unit testing &amp; verification</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Rounded Rectangle 1"/>
          <p:cNvSpPr/>
          <p:nvPr/>
        </p:nvSpPr>
        <p:spPr>
          <a:xfrm>
            <a:off x="609600" y="5810250"/>
            <a:ext cx="10972800" cy="514350"/>
          </a:xfrm>
          <a:prstGeom prst="roundRect">
            <a:avLst>
              <a:gd name="adj" fmla="val 22222"/>
            </a:avLst>
          </a:prstGeom>
          <a:solidFill>
            <a:srgbClr val="0F172A"/>
          </a:solidFill>
          <a:ln w="12700">
            <a:miter lim="400000"/>
          </a:ln>
        </p:spPr>
        <p:txBody>
          <a:bodyPr lIns="45719" rIns="45719" anchor="ctr"/>
          <a:lstStyle/>
          <a:p>
            <a:pPr algn="ctr">
              <a:defRPr>
                <a:solidFill>
                  <a:srgbClr val="FFFFFF"/>
                </a:solidFill>
              </a:defRPr>
            </a:pPr>
          </a:p>
        </p:txBody>
      </p:sp>
      <p:sp>
        <p:nvSpPr>
          <p:cNvPr id="317" name="Rounded Rectangle 2"/>
          <p:cNvSpPr/>
          <p:nvPr/>
        </p:nvSpPr>
        <p:spPr>
          <a:xfrm>
            <a:off x="609600" y="1752600"/>
            <a:ext cx="10972800" cy="1066800"/>
          </a:xfrm>
          <a:prstGeom prst="roundRect">
            <a:avLst>
              <a:gd name="adj" fmla="val 12500"/>
            </a:avLst>
          </a:prstGeom>
          <a:solidFill>
            <a:srgbClr val="FFFFFF"/>
          </a:solidFill>
          <a:ln w="12700">
            <a:miter lim="400000"/>
          </a:ln>
        </p:spPr>
        <p:txBody>
          <a:bodyPr lIns="45719" rIns="45719" anchor="ctr"/>
          <a:lstStyle/>
          <a:p>
            <a:pPr algn="ctr">
              <a:defRPr>
                <a:solidFill>
                  <a:srgbClr val="FFFFFF"/>
                </a:solidFill>
              </a:defRPr>
            </a:pPr>
          </a:p>
        </p:txBody>
      </p:sp>
      <p:sp>
        <p:nvSpPr>
          <p:cNvPr id="318" name="Rounded Rectangle 3"/>
          <p:cNvSpPr/>
          <p:nvPr/>
        </p:nvSpPr>
        <p:spPr>
          <a:xfrm>
            <a:off x="609600" y="2971800"/>
            <a:ext cx="10972800" cy="1066800"/>
          </a:xfrm>
          <a:prstGeom prst="roundRect">
            <a:avLst>
              <a:gd name="adj" fmla="val 12500"/>
            </a:avLst>
          </a:prstGeom>
          <a:solidFill>
            <a:srgbClr val="FFFFFF"/>
          </a:solidFill>
          <a:ln w="12700">
            <a:miter lim="400000"/>
          </a:ln>
        </p:spPr>
        <p:txBody>
          <a:bodyPr lIns="45719" rIns="45719" anchor="ctr"/>
          <a:lstStyle/>
          <a:p>
            <a:pPr algn="ctr">
              <a:defRPr>
                <a:solidFill>
                  <a:srgbClr val="FFFFFF"/>
                </a:solidFill>
              </a:defRPr>
            </a:pPr>
          </a:p>
        </p:txBody>
      </p:sp>
      <p:sp>
        <p:nvSpPr>
          <p:cNvPr id="319" name="Rounded Rectangle 4"/>
          <p:cNvSpPr/>
          <p:nvPr/>
        </p:nvSpPr>
        <p:spPr>
          <a:xfrm>
            <a:off x="609600" y="4191000"/>
            <a:ext cx="10972800" cy="1066800"/>
          </a:xfrm>
          <a:prstGeom prst="roundRect">
            <a:avLst>
              <a:gd name="adj" fmla="val 12500"/>
            </a:avLst>
          </a:prstGeom>
          <a:solidFill>
            <a:srgbClr val="FFFBE0"/>
          </a:solidFill>
          <a:ln w="12700">
            <a:miter lim="400000"/>
          </a:ln>
        </p:spPr>
        <p:txBody>
          <a:bodyPr lIns="45719" rIns="45719" anchor="ctr"/>
          <a:lstStyle/>
          <a:p>
            <a:pPr algn="ctr">
              <a:defRPr>
                <a:solidFill>
                  <a:srgbClr val="FFFFFF"/>
                </a:solidFill>
              </a:defRPr>
            </a:pPr>
          </a:p>
        </p:txBody>
      </p:sp>
      <p:sp>
        <p:nvSpPr>
          <p:cNvPr id="320" name="Rectangle 5"/>
          <p:cNvSpPr/>
          <p:nvPr/>
        </p:nvSpPr>
        <p:spPr>
          <a:xfrm>
            <a:off x="609600" y="2808287"/>
            <a:ext cx="10972800"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321" name="Rectangle 6"/>
          <p:cNvSpPr/>
          <p:nvPr/>
        </p:nvSpPr>
        <p:spPr>
          <a:xfrm>
            <a:off x="609600" y="1751012"/>
            <a:ext cx="10972800"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322" name="Rectangle 7"/>
          <p:cNvSpPr/>
          <p:nvPr/>
        </p:nvSpPr>
        <p:spPr>
          <a:xfrm>
            <a:off x="609600" y="1752600"/>
            <a:ext cx="47625" cy="1066800"/>
          </a:xfrm>
          <a:prstGeom prst="rect">
            <a:avLst/>
          </a:prstGeom>
          <a:solidFill>
            <a:srgbClr val="16A34A"/>
          </a:solidFill>
          <a:ln w="12700">
            <a:miter lim="400000"/>
          </a:ln>
        </p:spPr>
        <p:txBody>
          <a:bodyPr lIns="45719" rIns="45719" anchor="ctr"/>
          <a:lstStyle/>
          <a:p>
            <a:pPr algn="ctr">
              <a:defRPr>
                <a:solidFill>
                  <a:srgbClr val="FFFFFF"/>
                </a:solidFill>
              </a:defRPr>
            </a:pPr>
          </a:p>
        </p:txBody>
      </p:sp>
      <p:sp>
        <p:nvSpPr>
          <p:cNvPr id="323" name="Rectangle 8"/>
          <p:cNvSpPr/>
          <p:nvPr/>
        </p:nvSpPr>
        <p:spPr>
          <a:xfrm>
            <a:off x="11571287" y="1752600"/>
            <a:ext cx="12701" cy="1066800"/>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324" name="Rounded Rectangle 9"/>
          <p:cNvSpPr/>
          <p:nvPr/>
        </p:nvSpPr>
        <p:spPr>
          <a:xfrm>
            <a:off x="10620375" y="2147886"/>
            <a:ext cx="647700" cy="276226"/>
          </a:xfrm>
          <a:prstGeom prst="roundRect">
            <a:avLst>
              <a:gd name="adj" fmla="val 50000"/>
            </a:avLst>
          </a:prstGeom>
          <a:solidFill>
            <a:srgbClr val="DCFCE7"/>
          </a:solidFill>
          <a:ln w="12700">
            <a:miter lim="400000"/>
          </a:ln>
        </p:spPr>
        <p:txBody>
          <a:bodyPr lIns="45719" rIns="45719" anchor="ctr"/>
          <a:lstStyle/>
          <a:p>
            <a:pPr algn="ctr">
              <a:defRPr>
                <a:solidFill>
                  <a:srgbClr val="FFFFFF"/>
                </a:solidFill>
              </a:defRPr>
            </a:pPr>
          </a:p>
        </p:txBody>
      </p:sp>
      <p:sp>
        <p:nvSpPr>
          <p:cNvPr id="325" name="Rectangle 10"/>
          <p:cNvSpPr/>
          <p:nvPr/>
        </p:nvSpPr>
        <p:spPr>
          <a:xfrm>
            <a:off x="609600" y="4027487"/>
            <a:ext cx="10972800"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326" name="Rectangle 11"/>
          <p:cNvSpPr/>
          <p:nvPr/>
        </p:nvSpPr>
        <p:spPr>
          <a:xfrm>
            <a:off x="609600" y="2970212"/>
            <a:ext cx="10972800" cy="12701"/>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327" name="Rectangle 12"/>
          <p:cNvSpPr/>
          <p:nvPr/>
        </p:nvSpPr>
        <p:spPr>
          <a:xfrm>
            <a:off x="609600" y="2971800"/>
            <a:ext cx="47625" cy="1066800"/>
          </a:xfrm>
          <a:prstGeom prst="rect">
            <a:avLst/>
          </a:prstGeom>
          <a:solidFill>
            <a:srgbClr val="16A34A"/>
          </a:solidFill>
          <a:ln w="12700">
            <a:miter lim="400000"/>
          </a:ln>
        </p:spPr>
        <p:txBody>
          <a:bodyPr lIns="45719" rIns="45719" anchor="ctr"/>
          <a:lstStyle/>
          <a:p>
            <a:pPr algn="ctr">
              <a:defRPr>
                <a:solidFill>
                  <a:srgbClr val="FFFFFF"/>
                </a:solidFill>
              </a:defRPr>
            </a:pPr>
          </a:p>
        </p:txBody>
      </p:sp>
      <p:sp>
        <p:nvSpPr>
          <p:cNvPr id="328" name="Rectangle 13"/>
          <p:cNvSpPr/>
          <p:nvPr/>
        </p:nvSpPr>
        <p:spPr>
          <a:xfrm>
            <a:off x="11571287" y="2971800"/>
            <a:ext cx="12701" cy="1066800"/>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329" name="Rounded Rectangle 14"/>
          <p:cNvSpPr/>
          <p:nvPr/>
        </p:nvSpPr>
        <p:spPr>
          <a:xfrm>
            <a:off x="10620375" y="3367087"/>
            <a:ext cx="647700" cy="276226"/>
          </a:xfrm>
          <a:prstGeom prst="roundRect">
            <a:avLst>
              <a:gd name="adj" fmla="val 50000"/>
            </a:avLst>
          </a:prstGeom>
          <a:solidFill>
            <a:srgbClr val="DCFCE7"/>
          </a:solidFill>
          <a:ln w="12700">
            <a:miter lim="400000"/>
          </a:ln>
        </p:spPr>
        <p:txBody>
          <a:bodyPr lIns="45719" rIns="45719" anchor="ctr"/>
          <a:lstStyle/>
          <a:p>
            <a:pPr algn="ctr">
              <a:defRPr>
                <a:solidFill>
                  <a:srgbClr val="FFFFFF"/>
                </a:solidFill>
              </a:defRPr>
            </a:pPr>
          </a:p>
        </p:txBody>
      </p:sp>
      <p:sp>
        <p:nvSpPr>
          <p:cNvPr id="330" name="Rectangle 15"/>
          <p:cNvSpPr/>
          <p:nvPr/>
        </p:nvSpPr>
        <p:spPr>
          <a:xfrm>
            <a:off x="609600" y="5246687"/>
            <a:ext cx="10972800" cy="12701"/>
          </a:xfrm>
          <a:prstGeom prst="rect">
            <a:avLst/>
          </a:prstGeom>
          <a:solidFill>
            <a:srgbClr val="FEF08A"/>
          </a:solidFill>
          <a:ln w="12700">
            <a:miter lim="400000"/>
          </a:ln>
        </p:spPr>
        <p:txBody>
          <a:bodyPr lIns="45719" rIns="45719" anchor="ctr"/>
          <a:lstStyle/>
          <a:p>
            <a:pPr algn="ctr">
              <a:defRPr>
                <a:solidFill>
                  <a:srgbClr val="FFFFFF"/>
                </a:solidFill>
              </a:defRPr>
            </a:pPr>
          </a:p>
        </p:txBody>
      </p:sp>
      <p:sp>
        <p:nvSpPr>
          <p:cNvPr id="331" name="Rectangle 16"/>
          <p:cNvSpPr/>
          <p:nvPr/>
        </p:nvSpPr>
        <p:spPr>
          <a:xfrm>
            <a:off x="609600" y="4189412"/>
            <a:ext cx="10972800" cy="12701"/>
          </a:xfrm>
          <a:prstGeom prst="rect">
            <a:avLst/>
          </a:prstGeom>
          <a:solidFill>
            <a:srgbClr val="FEF08A"/>
          </a:solidFill>
          <a:ln w="12700">
            <a:miter lim="400000"/>
          </a:ln>
        </p:spPr>
        <p:txBody>
          <a:bodyPr lIns="45719" rIns="45719" anchor="ctr"/>
          <a:lstStyle/>
          <a:p>
            <a:pPr algn="ctr">
              <a:defRPr>
                <a:solidFill>
                  <a:srgbClr val="FFFFFF"/>
                </a:solidFill>
              </a:defRPr>
            </a:pPr>
          </a:p>
        </p:txBody>
      </p:sp>
      <p:sp>
        <p:nvSpPr>
          <p:cNvPr id="332" name="Rectangle 17"/>
          <p:cNvSpPr/>
          <p:nvPr/>
        </p:nvSpPr>
        <p:spPr>
          <a:xfrm>
            <a:off x="609600" y="4191000"/>
            <a:ext cx="47625" cy="1066800"/>
          </a:xfrm>
          <a:prstGeom prst="rect">
            <a:avLst/>
          </a:prstGeom>
          <a:solidFill>
            <a:srgbClr val="D97706"/>
          </a:solidFill>
          <a:ln w="12700">
            <a:miter lim="400000"/>
          </a:ln>
        </p:spPr>
        <p:txBody>
          <a:bodyPr lIns="45719" rIns="45719" anchor="ctr"/>
          <a:lstStyle/>
          <a:p>
            <a:pPr algn="ctr">
              <a:defRPr>
                <a:solidFill>
                  <a:srgbClr val="FFFFFF"/>
                </a:solidFill>
              </a:defRPr>
            </a:pPr>
          </a:p>
        </p:txBody>
      </p:sp>
      <p:sp>
        <p:nvSpPr>
          <p:cNvPr id="333" name="Rectangle 18"/>
          <p:cNvSpPr/>
          <p:nvPr/>
        </p:nvSpPr>
        <p:spPr>
          <a:xfrm>
            <a:off x="11571287" y="4191000"/>
            <a:ext cx="12701" cy="1066800"/>
          </a:xfrm>
          <a:prstGeom prst="rect">
            <a:avLst/>
          </a:prstGeom>
          <a:solidFill>
            <a:srgbClr val="FEF08A"/>
          </a:solidFill>
          <a:ln w="12700">
            <a:miter lim="400000"/>
          </a:ln>
        </p:spPr>
        <p:txBody>
          <a:bodyPr lIns="45719" rIns="45719" anchor="ctr"/>
          <a:lstStyle/>
          <a:p>
            <a:pPr algn="ctr">
              <a:defRPr>
                <a:solidFill>
                  <a:srgbClr val="FFFFFF"/>
                </a:solidFill>
              </a:defRPr>
            </a:pPr>
          </a:p>
        </p:txBody>
      </p:sp>
      <p:sp>
        <p:nvSpPr>
          <p:cNvPr id="334" name="Rounded Rectangle 19"/>
          <p:cNvSpPr/>
          <p:nvPr/>
        </p:nvSpPr>
        <p:spPr>
          <a:xfrm>
            <a:off x="10315575" y="4586287"/>
            <a:ext cx="952500" cy="276226"/>
          </a:xfrm>
          <a:prstGeom prst="roundRect">
            <a:avLst>
              <a:gd name="adj" fmla="val 50000"/>
            </a:avLst>
          </a:prstGeom>
          <a:solidFill>
            <a:srgbClr val="FEF3C7"/>
          </a:solidFill>
          <a:ln w="12700">
            <a:miter lim="400000"/>
          </a:ln>
        </p:spPr>
        <p:txBody>
          <a:bodyPr lIns="45719" rIns="45719" anchor="ctr"/>
          <a:lstStyle/>
          <a:p>
            <a:pPr algn="ctr">
              <a:defRPr>
                <a:solidFill>
                  <a:srgbClr val="FFFFFF"/>
                </a:solidFill>
              </a:defRPr>
            </a:pPr>
          </a:p>
        </p:txBody>
      </p:sp>
      <p:sp>
        <p:nvSpPr>
          <p:cNvPr id="335" name="TextBox 20"/>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Technical Documentation</a:t>
            </a:r>
          </a:p>
        </p:txBody>
      </p:sp>
      <p:sp>
        <p:nvSpPr>
          <p:cNvPr id="336" name="TextBox 21"/>
          <p:cNvSpPr txBox="1"/>
          <p:nvPr/>
        </p:nvSpPr>
        <p:spPr>
          <a:xfrm>
            <a:off x="609600" y="771525"/>
            <a:ext cx="5919521"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Design &amp; Risk Documentation Stack</a:t>
            </a:r>
          </a:p>
        </p:txBody>
      </p:sp>
      <p:sp>
        <p:nvSpPr>
          <p:cNvPr id="337" name="TextBox 22"/>
          <p:cNvSpPr txBox="1"/>
          <p:nvPr/>
        </p:nvSpPr>
        <p:spPr>
          <a:xfrm>
            <a:off x="3228336" y="5981700"/>
            <a:ext cx="5735329" cy="152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000">
                <a:solidFill>
                  <a:srgbClr val="F8FAFC"/>
                </a:solidFill>
                <a:latin typeface="+mj-lt"/>
                <a:ea typeface="+mj-ea"/>
                <a:cs typeface="+mj-cs"/>
                <a:sym typeface="Helvetica"/>
              </a:defRPr>
            </a:lvl1pPr>
          </a:lstStyle>
          <a:p>
            <a:pPr/>
            <a:r>
              <a:t>The Risk Analysis Table serves as the primary bridge where clinical needs meet software engineering.</a:t>
            </a:r>
          </a:p>
        </p:txBody>
      </p:sp>
      <p:sp>
        <p:nvSpPr>
          <p:cNvPr id="338" name="TextBox 23"/>
          <p:cNvSpPr txBox="1"/>
          <p:nvPr/>
        </p:nvSpPr>
        <p:spPr>
          <a:xfrm>
            <a:off x="962025" y="1971675"/>
            <a:ext cx="61912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SAD · IEC 62304</a:t>
            </a:r>
          </a:p>
        </p:txBody>
      </p:sp>
      <p:sp>
        <p:nvSpPr>
          <p:cNvPr id="339" name="TextBox 24"/>
          <p:cNvSpPr txBox="1"/>
          <p:nvPr/>
        </p:nvSpPr>
        <p:spPr>
          <a:xfrm>
            <a:off x="10791825" y="2205036"/>
            <a:ext cx="400050"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15803D"/>
                </a:solidFill>
                <a:latin typeface="JetBrains Mono"/>
                <a:ea typeface="JetBrains Mono"/>
                <a:cs typeface="JetBrains Mono"/>
                <a:sym typeface="JetBrains Mono"/>
              </a:defRPr>
            </a:lvl1pPr>
          </a:lstStyle>
          <a:p>
            <a:pPr/>
            <a:r>
              <a:t>DONE</a:t>
            </a:r>
          </a:p>
        </p:txBody>
      </p:sp>
      <p:sp>
        <p:nvSpPr>
          <p:cNvPr id="340" name="TextBox 25"/>
          <p:cNvSpPr txBox="1"/>
          <p:nvPr/>
        </p:nvSpPr>
        <p:spPr>
          <a:xfrm>
            <a:off x="962025" y="3190875"/>
            <a:ext cx="5591175"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SDD · IEC 62304</a:t>
            </a:r>
          </a:p>
        </p:txBody>
      </p:sp>
      <p:sp>
        <p:nvSpPr>
          <p:cNvPr id="341" name="TextBox 26"/>
          <p:cNvSpPr txBox="1"/>
          <p:nvPr/>
        </p:nvSpPr>
        <p:spPr>
          <a:xfrm>
            <a:off x="10791825" y="3424237"/>
            <a:ext cx="400050"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15803D"/>
                </a:solidFill>
                <a:latin typeface="JetBrains Mono"/>
                <a:ea typeface="JetBrains Mono"/>
                <a:cs typeface="JetBrains Mono"/>
                <a:sym typeface="JetBrains Mono"/>
              </a:defRPr>
            </a:lvl1pPr>
          </a:lstStyle>
          <a:p>
            <a:pPr/>
            <a:r>
              <a:t>DONE</a:t>
            </a:r>
          </a:p>
        </p:txBody>
      </p:sp>
      <p:sp>
        <p:nvSpPr>
          <p:cNvPr id="342" name="TextBox 27"/>
          <p:cNvSpPr txBox="1"/>
          <p:nvPr/>
        </p:nvSpPr>
        <p:spPr>
          <a:xfrm>
            <a:off x="962025" y="4410075"/>
            <a:ext cx="613410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854D0E"/>
                </a:solidFill>
                <a:latin typeface="+mj-lt"/>
                <a:ea typeface="+mj-ea"/>
                <a:cs typeface="+mj-cs"/>
                <a:sym typeface="Helvetica"/>
              </a:defRPr>
            </a:lvl1pPr>
          </a:lstStyle>
          <a:p>
            <a:pPr/>
            <a:r>
              <a:t>RAT · ISO 14971</a:t>
            </a:r>
          </a:p>
        </p:txBody>
      </p:sp>
      <p:sp>
        <p:nvSpPr>
          <p:cNvPr id="343" name="TextBox 28"/>
          <p:cNvSpPr txBox="1"/>
          <p:nvPr/>
        </p:nvSpPr>
        <p:spPr>
          <a:xfrm>
            <a:off x="10561637" y="4640262"/>
            <a:ext cx="704851"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B45309"/>
                </a:solidFill>
                <a:latin typeface="JetBrains Mono"/>
                <a:ea typeface="JetBrains Mono"/>
                <a:cs typeface="JetBrains Mono"/>
                <a:sym typeface="JetBrains Mono"/>
              </a:defRPr>
            </a:lvl1pPr>
          </a:lstStyle>
          <a:p>
            <a:pPr/>
            <a:r>
              <a:t>ONGOING</a:t>
            </a:r>
          </a:p>
        </p:txBody>
      </p:sp>
      <p:sp>
        <p:nvSpPr>
          <p:cNvPr id="344" name="TextBox 29"/>
          <p:cNvSpPr txBox="1"/>
          <p:nvPr/>
        </p:nvSpPr>
        <p:spPr>
          <a:xfrm>
            <a:off x="962025" y="2190750"/>
            <a:ext cx="2318619" cy="2032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Software Architecture Design</a:t>
            </a:r>
          </a:p>
        </p:txBody>
      </p:sp>
      <p:sp>
        <p:nvSpPr>
          <p:cNvPr id="345" name="TextBox 30"/>
          <p:cNvSpPr txBox="1"/>
          <p:nvPr/>
        </p:nvSpPr>
        <p:spPr>
          <a:xfrm>
            <a:off x="962025" y="2428875"/>
            <a:ext cx="5483188" cy="152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sz="1000">
                <a:solidFill>
                  <a:srgbClr val="64748B"/>
                </a:solidFill>
                <a:latin typeface="+mj-lt"/>
                <a:ea typeface="+mj-ea"/>
                <a:cs typeface="+mj-cs"/>
                <a:sym typeface="Helvetica"/>
              </a:defRPr>
            </a:lvl1pPr>
          </a:lstStyle>
          <a:p>
            <a:pPr/>
            <a:r>
              <a:t>High-level organization, main parts (Items/Units), third-party software, and component interaction.</a:t>
            </a:r>
          </a:p>
        </p:txBody>
      </p:sp>
      <p:sp>
        <p:nvSpPr>
          <p:cNvPr id="346" name="TextBox 31"/>
          <p:cNvSpPr txBox="1"/>
          <p:nvPr/>
        </p:nvSpPr>
        <p:spPr>
          <a:xfrm>
            <a:off x="962025" y="3409950"/>
            <a:ext cx="1994384" cy="2032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Software Detailed Design</a:t>
            </a:r>
          </a:p>
        </p:txBody>
      </p:sp>
      <p:sp>
        <p:nvSpPr>
          <p:cNvPr id="347" name="TextBox 32"/>
          <p:cNvSpPr txBox="1"/>
          <p:nvPr/>
        </p:nvSpPr>
        <p:spPr>
          <a:xfrm>
            <a:off x="962024" y="3648075"/>
            <a:ext cx="4982259" cy="152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sz="1000">
                <a:solidFill>
                  <a:srgbClr val="64748B"/>
                </a:solidFill>
                <a:latin typeface="+mj-lt"/>
                <a:ea typeface="+mj-ea"/>
                <a:cs typeface="+mj-cs"/>
                <a:sym typeface="Helvetica"/>
              </a:defRPr>
            </a:lvl1pPr>
          </a:lstStyle>
          <a:p>
            <a:pPr/>
            <a:r>
              <a:t>Detailed logic per Unit: inputs, outputs, data structures, and safety/security classification.</a:t>
            </a:r>
          </a:p>
        </p:txBody>
      </p:sp>
      <p:sp>
        <p:nvSpPr>
          <p:cNvPr id="348" name="TextBox 33"/>
          <p:cNvSpPr txBox="1"/>
          <p:nvPr/>
        </p:nvSpPr>
        <p:spPr>
          <a:xfrm>
            <a:off x="962025" y="4629150"/>
            <a:ext cx="1545277" cy="2032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0F172A"/>
                </a:solidFill>
                <a:latin typeface="+mj-lt"/>
                <a:ea typeface="+mj-ea"/>
                <a:cs typeface="+mj-cs"/>
                <a:sym typeface="Helvetica"/>
              </a:defRPr>
            </a:lvl1pPr>
          </a:lstStyle>
          <a:p>
            <a:pPr/>
            <a:r>
              <a:t>Risk Analysis Table</a:t>
            </a:r>
          </a:p>
        </p:txBody>
      </p:sp>
      <p:sp>
        <p:nvSpPr>
          <p:cNvPr id="349" name="TextBox 34"/>
          <p:cNvSpPr txBox="1"/>
          <p:nvPr/>
        </p:nvSpPr>
        <p:spPr>
          <a:xfrm>
            <a:off x="962025" y="4867275"/>
            <a:ext cx="5532674" cy="152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sz="1000">
                <a:solidFill>
                  <a:srgbClr val="854D0E"/>
                </a:solidFill>
                <a:latin typeface="+mj-lt"/>
                <a:ea typeface="+mj-ea"/>
                <a:cs typeface="+mj-cs"/>
                <a:sym typeface="Helvetica"/>
              </a:defRPr>
            </a:lvl1pPr>
          </a:lstStyle>
          <a:p>
            <a:pPr/>
            <a:r>
              <a:t>Hazards, pre/post risk estimation, and safety controls. Links clinical hazards to code requirements.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3" name="TextBox 11"/>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Execution Strategy</a:t>
            </a:r>
          </a:p>
        </p:txBody>
      </p:sp>
      <p:sp>
        <p:nvSpPr>
          <p:cNvPr id="354" name="TextBox 13"/>
          <p:cNvSpPr txBox="1"/>
          <p:nvPr/>
        </p:nvSpPr>
        <p:spPr>
          <a:xfrm>
            <a:off x="609600" y="771525"/>
            <a:ext cx="6879240"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Software Architecture Design: an example</a:t>
            </a:r>
          </a:p>
        </p:txBody>
      </p:sp>
      <p:pic>
        <p:nvPicPr>
          <p:cNvPr id="355" name="Screenshot 2026-10-14 at 18.48.50.png" descr="Screenshot 2026-10-14 at 18.48.50.png"/>
          <p:cNvPicPr>
            <a:picLocks noChangeAspect="1"/>
          </p:cNvPicPr>
          <p:nvPr/>
        </p:nvPicPr>
        <p:blipFill>
          <a:blip r:embed="rId2">
            <a:extLst/>
          </a:blip>
          <a:stretch>
            <a:fillRect/>
          </a:stretch>
        </p:blipFill>
        <p:spPr>
          <a:xfrm>
            <a:off x="2770460" y="1607298"/>
            <a:ext cx="6651080" cy="4353243"/>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7" name="TextBox 11"/>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Execution Strategy</a:t>
            </a:r>
          </a:p>
        </p:txBody>
      </p:sp>
      <p:sp>
        <p:nvSpPr>
          <p:cNvPr id="358" name="TextBox 13"/>
          <p:cNvSpPr txBox="1"/>
          <p:nvPr/>
        </p:nvSpPr>
        <p:spPr>
          <a:xfrm>
            <a:off x="609600" y="771525"/>
            <a:ext cx="6205829"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Software Detailed Design: an example</a:t>
            </a:r>
          </a:p>
        </p:txBody>
      </p:sp>
      <p:pic>
        <p:nvPicPr>
          <p:cNvPr id="359" name="Screenshot 2026-10-14 at 18.52.49.png" descr="Screenshot 2026-10-14 at 18.52.49.png"/>
          <p:cNvPicPr>
            <a:picLocks noChangeAspect="1"/>
          </p:cNvPicPr>
          <p:nvPr/>
        </p:nvPicPr>
        <p:blipFill>
          <a:blip r:embed="rId2">
            <a:extLst/>
          </a:blip>
          <a:stretch>
            <a:fillRect/>
          </a:stretch>
        </p:blipFill>
        <p:spPr>
          <a:xfrm>
            <a:off x="2656380" y="1276350"/>
            <a:ext cx="6879240" cy="5279164"/>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1" name="Rounded Rectangle 1"/>
          <p:cNvSpPr/>
          <p:nvPr/>
        </p:nvSpPr>
        <p:spPr>
          <a:xfrm>
            <a:off x="609600" y="5781526"/>
            <a:ext cx="10972800" cy="542926"/>
          </a:xfrm>
          <a:prstGeom prst="roundRect">
            <a:avLst>
              <a:gd name="adj" fmla="val 21052"/>
            </a:avLst>
          </a:prstGeom>
          <a:solidFill>
            <a:srgbClr val="0F172A"/>
          </a:solidFill>
          <a:ln w="12700">
            <a:miter lim="400000"/>
          </a:ln>
        </p:spPr>
        <p:txBody>
          <a:bodyPr lIns="45719" rIns="45719" anchor="ctr"/>
          <a:lstStyle/>
          <a:p>
            <a:pPr algn="ctr">
              <a:defRPr>
                <a:solidFill>
                  <a:srgbClr val="FFFFFF"/>
                </a:solidFill>
              </a:defRPr>
            </a:pPr>
          </a:p>
        </p:txBody>
      </p:sp>
      <p:sp>
        <p:nvSpPr>
          <p:cNvPr id="362" name="Rounded Rectangle 2"/>
          <p:cNvSpPr/>
          <p:nvPr/>
        </p:nvSpPr>
        <p:spPr>
          <a:xfrm>
            <a:off x="609600" y="2099368"/>
            <a:ext cx="5029200" cy="2792463"/>
          </a:xfrm>
          <a:prstGeom prst="roundRect">
            <a:avLst>
              <a:gd name="adj" fmla="val 6821"/>
            </a:avLst>
          </a:prstGeom>
          <a:solidFill>
            <a:srgbClr val="FFFFFF"/>
          </a:solidFill>
          <a:ln>
            <a:solidFill>
              <a:srgbClr val="E2E8F0"/>
            </a:solidFill>
          </a:ln>
        </p:spPr>
        <p:txBody>
          <a:bodyPr lIns="45719" rIns="45719" anchor="ctr"/>
          <a:lstStyle/>
          <a:p>
            <a:pPr algn="ctr">
              <a:defRPr>
                <a:solidFill>
                  <a:srgbClr val="FFFFFF"/>
                </a:solidFill>
              </a:defRPr>
            </a:pPr>
          </a:p>
        </p:txBody>
      </p:sp>
      <p:sp>
        <p:nvSpPr>
          <p:cNvPr id="363" name="Rounded Rectangle 3"/>
          <p:cNvSpPr/>
          <p:nvPr/>
        </p:nvSpPr>
        <p:spPr>
          <a:xfrm>
            <a:off x="6553200" y="2099368"/>
            <a:ext cx="5029200" cy="2792463"/>
          </a:xfrm>
          <a:prstGeom prst="roundRect">
            <a:avLst>
              <a:gd name="adj" fmla="val 6821"/>
            </a:avLst>
          </a:prstGeom>
          <a:solidFill>
            <a:srgbClr val="F0F9FF"/>
          </a:solidFill>
          <a:ln>
            <a:solidFill>
              <a:srgbClr val="BAE6FD"/>
            </a:solidFill>
          </a:ln>
        </p:spPr>
        <p:txBody>
          <a:bodyPr lIns="45719" rIns="45719" anchor="ctr"/>
          <a:lstStyle/>
          <a:p>
            <a:pPr algn="ctr">
              <a:defRPr>
                <a:solidFill>
                  <a:srgbClr val="FFFFFF"/>
                </a:solidFill>
              </a:defRPr>
            </a:pPr>
          </a:p>
        </p:txBody>
      </p:sp>
      <p:sp>
        <p:nvSpPr>
          <p:cNvPr id="364" name="Rounded Rectangle 4"/>
          <p:cNvSpPr/>
          <p:nvPr/>
        </p:nvSpPr>
        <p:spPr>
          <a:xfrm>
            <a:off x="923925" y="2432743"/>
            <a:ext cx="1924050" cy="209551"/>
          </a:xfrm>
          <a:prstGeom prst="roundRect">
            <a:avLst>
              <a:gd name="adj" fmla="val 27272"/>
            </a:avLst>
          </a:prstGeom>
          <a:solidFill>
            <a:srgbClr val="E0F2FE"/>
          </a:solidFill>
          <a:ln w="12700">
            <a:miter lim="400000"/>
          </a:ln>
        </p:spPr>
        <p:txBody>
          <a:bodyPr lIns="45719" rIns="45719" anchor="ctr"/>
          <a:lstStyle/>
          <a:p>
            <a:pPr algn="ctr">
              <a:defRPr>
                <a:solidFill>
                  <a:srgbClr val="FFFFFF"/>
                </a:solidFill>
              </a:defRPr>
            </a:pPr>
          </a:p>
        </p:txBody>
      </p:sp>
      <p:sp>
        <p:nvSpPr>
          <p:cNvPr id="365" name="Rounded Rectangle 5"/>
          <p:cNvSpPr/>
          <p:nvPr/>
        </p:nvSpPr>
        <p:spPr>
          <a:xfrm>
            <a:off x="923925" y="3118543"/>
            <a:ext cx="4400550" cy="1039863"/>
          </a:xfrm>
          <a:prstGeom prst="roundRect">
            <a:avLst>
              <a:gd name="adj" fmla="val 10991"/>
            </a:avLst>
          </a:prstGeom>
          <a:solidFill>
            <a:srgbClr val="F8FAFC"/>
          </a:solidFill>
          <a:ln>
            <a:solidFill>
              <a:srgbClr val="CBD5E1"/>
            </a:solidFill>
          </a:ln>
        </p:spPr>
        <p:txBody>
          <a:bodyPr lIns="45719" rIns="45719" anchor="ctr"/>
          <a:lstStyle/>
          <a:p>
            <a:pPr algn="ctr">
              <a:defRPr>
                <a:solidFill>
                  <a:srgbClr val="FFFFFF"/>
                </a:solidFill>
              </a:defRPr>
            </a:pPr>
          </a:p>
        </p:txBody>
      </p:sp>
      <p:sp>
        <p:nvSpPr>
          <p:cNvPr id="366" name="Rounded Rectangle 6"/>
          <p:cNvSpPr/>
          <p:nvPr/>
        </p:nvSpPr>
        <p:spPr>
          <a:xfrm>
            <a:off x="6867525" y="2432743"/>
            <a:ext cx="1990725" cy="209551"/>
          </a:xfrm>
          <a:prstGeom prst="roundRect">
            <a:avLst>
              <a:gd name="adj" fmla="val 27272"/>
            </a:avLst>
          </a:prstGeom>
          <a:solidFill>
            <a:srgbClr val="FFFFFF"/>
          </a:solidFill>
          <a:ln w="12700">
            <a:miter lim="400000"/>
          </a:ln>
        </p:spPr>
        <p:txBody>
          <a:bodyPr lIns="45719" rIns="45719" anchor="ctr"/>
          <a:lstStyle/>
          <a:p>
            <a:pPr algn="ctr">
              <a:defRPr>
                <a:solidFill>
                  <a:srgbClr val="FFFFFF"/>
                </a:solidFill>
              </a:defRPr>
            </a:pPr>
          </a:p>
        </p:txBody>
      </p:sp>
      <p:sp>
        <p:nvSpPr>
          <p:cNvPr id="367" name="Rounded Rectangle 7"/>
          <p:cNvSpPr/>
          <p:nvPr/>
        </p:nvSpPr>
        <p:spPr>
          <a:xfrm>
            <a:off x="6867525" y="3118543"/>
            <a:ext cx="4400550" cy="1039863"/>
          </a:xfrm>
          <a:prstGeom prst="roundRect">
            <a:avLst>
              <a:gd name="adj" fmla="val 10991"/>
            </a:avLst>
          </a:prstGeom>
          <a:solidFill>
            <a:srgbClr val="FFFFFF"/>
          </a:solidFill>
          <a:ln>
            <a:solidFill>
              <a:srgbClr val="93C5FD"/>
            </a:solidFill>
          </a:ln>
        </p:spPr>
        <p:txBody>
          <a:bodyPr lIns="45719" rIns="45719" anchor="ctr"/>
          <a:lstStyle/>
          <a:p>
            <a:pPr algn="ctr">
              <a:defRPr>
                <a:solidFill>
                  <a:srgbClr val="FFFFFF"/>
                </a:solidFill>
              </a:defRPr>
            </a:pPr>
          </a:p>
        </p:txBody>
      </p:sp>
      <p:sp>
        <p:nvSpPr>
          <p:cNvPr id="368" name="Rounded Rectangle 8"/>
          <p:cNvSpPr/>
          <p:nvPr/>
        </p:nvSpPr>
        <p:spPr>
          <a:xfrm>
            <a:off x="923925" y="4348905"/>
            <a:ext cx="895350" cy="228601"/>
          </a:xfrm>
          <a:prstGeom prst="roundRect">
            <a:avLst>
              <a:gd name="adj" fmla="val 50000"/>
            </a:avLst>
          </a:prstGeom>
          <a:solidFill>
            <a:srgbClr val="FEF3C7"/>
          </a:solidFill>
          <a:ln w="12700">
            <a:miter lim="400000"/>
          </a:ln>
        </p:spPr>
        <p:txBody>
          <a:bodyPr lIns="45719" rIns="45719" anchor="ctr"/>
          <a:lstStyle/>
          <a:p>
            <a:pPr algn="ctr">
              <a:defRPr>
                <a:solidFill>
                  <a:srgbClr val="FFFFFF"/>
                </a:solidFill>
              </a:defRPr>
            </a:pPr>
          </a:p>
        </p:txBody>
      </p:sp>
      <p:sp>
        <p:nvSpPr>
          <p:cNvPr id="369" name="Rounded Rectangle 9"/>
          <p:cNvSpPr/>
          <p:nvPr/>
        </p:nvSpPr>
        <p:spPr>
          <a:xfrm>
            <a:off x="6867525" y="4348905"/>
            <a:ext cx="895350" cy="228601"/>
          </a:xfrm>
          <a:prstGeom prst="roundRect">
            <a:avLst>
              <a:gd name="adj" fmla="val 50000"/>
            </a:avLst>
          </a:prstGeom>
          <a:solidFill>
            <a:srgbClr val="FEF3C7"/>
          </a:solidFill>
          <a:ln w="12700">
            <a:miter lim="400000"/>
          </a:ln>
        </p:spPr>
        <p:txBody>
          <a:bodyPr lIns="45719" rIns="45719" anchor="ctr"/>
          <a:lstStyle/>
          <a:p>
            <a:pPr algn="ctr">
              <a:defRPr>
                <a:solidFill>
                  <a:srgbClr val="FFFFFF"/>
                </a:solidFill>
              </a:defRPr>
            </a:pPr>
          </a:p>
        </p:txBody>
      </p:sp>
      <p:pic>
        <p:nvPicPr>
          <p:cNvPr id="370" name="Picture 10" descr="Picture 10"/>
          <p:cNvPicPr>
            <a:picLocks noChangeAspect="1"/>
          </p:cNvPicPr>
          <p:nvPr/>
        </p:nvPicPr>
        <p:blipFill>
          <a:blip r:embed="rId3">
            <a:extLst/>
          </a:blip>
          <a:stretch>
            <a:fillRect/>
          </a:stretch>
        </p:blipFill>
        <p:spPr>
          <a:xfrm>
            <a:off x="5867400" y="3266926"/>
            <a:ext cx="457200" cy="457201"/>
          </a:xfrm>
          <a:prstGeom prst="rect">
            <a:avLst/>
          </a:prstGeom>
          <a:ln w="12700">
            <a:miter lim="400000"/>
          </a:ln>
        </p:spPr>
      </p:pic>
      <p:pic>
        <p:nvPicPr>
          <p:cNvPr id="371" name="Picture 11" descr="Picture 11"/>
          <p:cNvPicPr>
            <a:picLocks noChangeAspect="1"/>
          </p:cNvPicPr>
          <p:nvPr/>
        </p:nvPicPr>
        <p:blipFill>
          <a:blip r:embed="rId4">
            <a:extLst/>
          </a:blip>
          <a:stretch>
            <a:fillRect/>
          </a:stretch>
        </p:blipFill>
        <p:spPr>
          <a:xfrm>
            <a:off x="6010275" y="3400276"/>
            <a:ext cx="171450" cy="190501"/>
          </a:xfrm>
          <a:prstGeom prst="rect">
            <a:avLst/>
          </a:prstGeom>
          <a:ln w="12700">
            <a:miter lim="400000"/>
          </a:ln>
        </p:spPr>
      </p:pic>
      <p:sp>
        <p:nvSpPr>
          <p:cNvPr id="372" name="TextBox 12"/>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Traceability Cascade</a:t>
            </a:r>
          </a:p>
        </p:txBody>
      </p:sp>
      <p:sp>
        <p:nvSpPr>
          <p:cNvPr id="373" name="TextBox 13"/>
          <p:cNvSpPr txBox="1"/>
          <p:nvPr/>
        </p:nvSpPr>
        <p:spPr>
          <a:xfrm>
            <a:off x="-247650" y="5952976"/>
            <a:ext cx="12687300" cy="152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000">
                <a:solidFill>
                  <a:srgbClr val="F8FAFC"/>
                </a:solidFill>
                <a:latin typeface="+mj-lt"/>
                <a:ea typeface="+mj-ea"/>
                <a:cs typeface="+mj-cs"/>
                <a:sym typeface="Helvetica"/>
              </a:defRPr>
            </a:lvl1pPr>
          </a:lstStyle>
          <a:p>
            <a:pPr/>
            <a:r>
              <a:t>Bi-directional Traceability: Any change in SYSR must immediately update SRS and test artifacts.</a:t>
            </a:r>
          </a:p>
        </p:txBody>
      </p:sp>
      <p:sp>
        <p:nvSpPr>
          <p:cNvPr id="374" name="TextBox 14"/>
          <p:cNvSpPr txBox="1"/>
          <p:nvPr/>
        </p:nvSpPr>
        <p:spPr>
          <a:xfrm>
            <a:off x="609600" y="771525"/>
            <a:ext cx="6567314" cy="41293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Requirements Derivation (SYSR → SRS)</a:t>
            </a:r>
          </a:p>
        </p:txBody>
      </p:sp>
      <p:sp>
        <p:nvSpPr>
          <p:cNvPr id="375" name="TextBox 15"/>
          <p:cNvSpPr txBox="1"/>
          <p:nvPr/>
        </p:nvSpPr>
        <p:spPr>
          <a:xfrm>
            <a:off x="1019175" y="2470843"/>
            <a:ext cx="1828800" cy="127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800">
                <a:solidFill>
                  <a:srgbClr val="0284C7"/>
                </a:solidFill>
                <a:latin typeface="JetBrains Mono"/>
                <a:ea typeface="JetBrains Mono"/>
                <a:cs typeface="JetBrains Mono"/>
                <a:sym typeface="JetBrains Mono"/>
              </a:defRPr>
            </a:lvl1pPr>
          </a:lstStyle>
          <a:p>
            <a:pPr/>
            <a:r>
              <a:t>SYSTEM REQUIREMENTS (SYSR)</a:t>
            </a:r>
          </a:p>
        </p:txBody>
      </p:sp>
      <p:sp>
        <p:nvSpPr>
          <p:cNvPr id="376" name="TextBox 16"/>
          <p:cNvSpPr txBox="1"/>
          <p:nvPr/>
        </p:nvSpPr>
        <p:spPr>
          <a:xfrm>
            <a:off x="923924" y="2728018"/>
            <a:ext cx="3008891" cy="2286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500">
                <a:solidFill>
                  <a:srgbClr val="0F172A"/>
                </a:solidFill>
                <a:latin typeface="+mj-lt"/>
                <a:ea typeface="+mj-ea"/>
                <a:cs typeface="+mj-cs"/>
                <a:sym typeface="Helvetica"/>
              </a:defRPr>
            </a:lvl1pPr>
          </a:lstStyle>
          <a:p>
            <a:pPr/>
            <a:r>
              <a:t>High-Level User &amp; System Needs</a:t>
            </a:r>
          </a:p>
        </p:txBody>
      </p:sp>
      <p:sp>
        <p:nvSpPr>
          <p:cNvPr id="377" name="TextBox 17"/>
          <p:cNvSpPr txBox="1"/>
          <p:nvPr/>
        </p:nvSpPr>
        <p:spPr>
          <a:xfrm>
            <a:off x="1114425" y="3309044"/>
            <a:ext cx="4114800" cy="59816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1600"/>
              </a:lnSpc>
              <a:defRPr b="1" sz="1000">
                <a:solidFill>
                  <a:srgbClr val="334155"/>
                </a:solidFill>
                <a:latin typeface="+mj-lt"/>
                <a:ea typeface="+mj-ea"/>
                <a:cs typeface="+mj-cs"/>
                <a:sym typeface="Helvetica"/>
              </a:defRPr>
            </a:pPr>
            <a:r>
              <a:t>SYSR-027:</a:t>
            </a:r>
            <a:r>
              <a:rPr b="0"/>
              <a:t> Before a triage assessment completes, the operator shall be able to accept the proposed priority code or assign a different code manually.</a:t>
            </a:r>
          </a:p>
        </p:txBody>
      </p:sp>
      <p:sp>
        <p:nvSpPr>
          <p:cNvPr id="378" name="TextBox 18"/>
          <p:cNvSpPr txBox="1"/>
          <p:nvPr/>
        </p:nvSpPr>
        <p:spPr>
          <a:xfrm>
            <a:off x="6962775" y="2470843"/>
            <a:ext cx="1895475" cy="127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800">
                <a:solidFill>
                  <a:srgbClr val="0284C7"/>
                </a:solidFill>
                <a:latin typeface="JetBrains Mono"/>
                <a:ea typeface="JetBrains Mono"/>
                <a:cs typeface="JetBrains Mono"/>
                <a:sym typeface="JetBrains Mono"/>
              </a:defRPr>
            </a:lvl1pPr>
          </a:lstStyle>
          <a:p>
            <a:pPr/>
            <a:r>
              <a:t>SOFTWARE REQUIREMENTS (SRS)</a:t>
            </a:r>
          </a:p>
        </p:txBody>
      </p:sp>
      <p:sp>
        <p:nvSpPr>
          <p:cNvPr id="379" name="TextBox 19"/>
          <p:cNvSpPr txBox="1"/>
          <p:nvPr/>
        </p:nvSpPr>
        <p:spPr>
          <a:xfrm>
            <a:off x="6867525" y="2728018"/>
            <a:ext cx="2973450" cy="2286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500">
                <a:solidFill>
                  <a:srgbClr val="0F172A"/>
                </a:solidFill>
                <a:latin typeface="+mj-lt"/>
                <a:ea typeface="+mj-ea"/>
                <a:cs typeface="+mj-cs"/>
                <a:sym typeface="Helvetica"/>
              </a:defRPr>
            </a:lvl1pPr>
          </a:lstStyle>
          <a:p>
            <a:pPr/>
            <a:r>
              <a:t>Testable Software Specifications</a:t>
            </a:r>
          </a:p>
        </p:txBody>
      </p:sp>
      <p:sp>
        <p:nvSpPr>
          <p:cNvPr id="380" name="TextBox 20"/>
          <p:cNvSpPr txBox="1"/>
          <p:nvPr/>
        </p:nvSpPr>
        <p:spPr>
          <a:xfrm>
            <a:off x="7058025" y="3309044"/>
            <a:ext cx="4114800" cy="59816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nSpc>
                <a:spcPts val="1600"/>
              </a:lnSpc>
              <a:defRPr b="1" sz="1000">
                <a:solidFill>
                  <a:srgbClr val="0F172A"/>
                </a:solidFill>
                <a:latin typeface="+mj-lt"/>
                <a:ea typeface="+mj-ea"/>
                <a:cs typeface="+mj-cs"/>
                <a:sym typeface="Helvetica"/>
              </a:defRPr>
            </a:pPr>
            <a:r>
              <a:t>SRS-027.01:</a:t>
            </a:r>
            <a:r>
              <a:rPr b="0"/>
              <a:t> Upon triage confirmation, the system shall display a popup presenting the Reasoner-suggested priority code and require the triage nurse to explicitly confirm or modify it.</a:t>
            </a:r>
          </a:p>
        </p:txBody>
      </p:sp>
      <p:sp>
        <p:nvSpPr>
          <p:cNvPr id="381" name="TextBox 21"/>
          <p:cNvSpPr txBox="1"/>
          <p:nvPr/>
        </p:nvSpPr>
        <p:spPr>
          <a:xfrm>
            <a:off x="1038225" y="4387005"/>
            <a:ext cx="762000"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F172A"/>
                </a:solidFill>
                <a:latin typeface="+mj-lt"/>
                <a:ea typeface="+mj-ea"/>
                <a:cs typeface="+mj-cs"/>
                <a:sym typeface="Helvetica"/>
              </a:defRPr>
            </a:lvl1pPr>
          </a:lstStyle>
          <a:p>
            <a:pPr/>
            <a:r>
              <a:t>In Progress</a:t>
            </a:r>
          </a:p>
        </p:txBody>
      </p:sp>
      <p:sp>
        <p:nvSpPr>
          <p:cNvPr id="382" name="TextBox 22"/>
          <p:cNvSpPr txBox="1"/>
          <p:nvPr/>
        </p:nvSpPr>
        <p:spPr>
          <a:xfrm>
            <a:off x="6981825" y="4387005"/>
            <a:ext cx="762000"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F172A"/>
                </a:solidFill>
                <a:latin typeface="+mj-lt"/>
                <a:ea typeface="+mj-ea"/>
                <a:cs typeface="+mj-cs"/>
                <a:sym typeface="Helvetica"/>
              </a:defRPr>
            </a:lvl1pPr>
          </a:lstStyle>
          <a:p>
            <a:pPr/>
            <a:r>
              <a:t>In Progress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TextBox 11"/>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Execution Strategy</a:t>
            </a:r>
          </a:p>
        </p:txBody>
      </p:sp>
      <p:sp>
        <p:nvSpPr>
          <p:cNvPr id="387" name="TextBox 13"/>
          <p:cNvSpPr txBox="1"/>
          <p:nvPr/>
        </p:nvSpPr>
        <p:spPr>
          <a:xfrm>
            <a:off x="609600" y="771525"/>
            <a:ext cx="5570761"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Testing &amp; Verification: an example</a:t>
            </a:r>
          </a:p>
        </p:txBody>
      </p:sp>
      <p:pic>
        <p:nvPicPr>
          <p:cNvPr id="388" name="Screenshot 2026-10-14 at 17.47.08.png" descr="Screenshot 2026-10-14 at 17.47.08.png"/>
          <p:cNvPicPr>
            <a:picLocks noChangeAspect="1"/>
          </p:cNvPicPr>
          <p:nvPr/>
        </p:nvPicPr>
        <p:blipFill>
          <a:blip r:embed="rId2">
            <a:extLst/>
          </a:blip>
          <a:stretch>
            <a:fillRect/>
          </a:stretch>
        </p:blipFill>
        <p:spPr>
          <a:xfrm>
            <a:off x="2044700" y="1473795"/>
            <a:ext cx="8102600" cy="4775201"/>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Rounded Rectangle 1"/>
          <p:cNvSpPr/>
          <p:nvPr/>
        </p:nvSpPr>
        <p:spPr>
          <a:xfrm>
            <a:off x="609600" y="5753100"/>
            <a:ext cx="10972800" cy="571500"/>
          </a:xfrm>
          <a:prstGeom prst="roundRect">
            <a:avLst>
              <a:gd name="adj" fmla="val 23333"/>
            </a:avLst>
          </a:prstGeom>
          <a:solidFill>
            <a:srgbClr val="F8FAFC"/>
          </a:solidFill>
          <a:ln>
            <a:solidFill>
              <a:srgbClr val="E2E8F0"/>
            </a:solidFill>
          </a:ln>
        </p:spPr>
        <p:txBody>
          <a:bodyPr lIns="45719" rIns="45719" anchor="ctr"/>
          <a:lstStyle/>
          <a:p>
            <a:pPr algn="ctr">
              <a:defRPr>
                <a:solidFill>
                  <a:srgbClr val="FFFFFF"/>
                </a:solidFill>
              </a:defRPr>
            </a:pPr>
          </a:p>
        </p:txBody>
      </p:sp>
      <p:sp>
        <p:nvSpPr>
          <p:cNvPr id="391" name="Rectangle 2"/>
          <p:cNvSpPr/>
          <p:nvPr/>
        </p:nvSpPr>
        <p:spPr>
          <a:xfrm>
            <a:off x="1706760" y="3048000"/>
            <a:ext cx="8778180" cy="38100"/>
          </a:xfrm>
          <a:prstGeom prst="rect">
            <a:avLst/>
          </a:prstGeom>
          <a:solidFill>
            <a:srgbClr val="E2E8F0"/>
          </a:solidFill>
          <a:ln w="12700">
            <a:miter lim="400000"/>
          </a:ln>
        </p:spPr>
        <p:txBody>
          <a:bodyPr lIns="45719" rIns="45719" anchor="ctr"/>
          <a:lstStyle/>
          <a:p>
            <a:pPr algn="ctr">
              <a:defRPr>
                <a:solidFill>
                  <a:srgbClr val="FFFFFF"/>
                </a:solidFill>
              </a:defRPr>
            </a:pPr>
          </a:p>
        </p:txBody>
      </p:sp>
      <p:sp>
        <p:nvSpPr>
          <p:cNvPr id="392" name="TextBox 3"/>
          <p:cNvSpPr txBox="1"/>
          <p:nvPr/>
        </p:nvSpPr>
        <p:spPr>
          <a:xfrm>
            <a:off x="609600" y="5334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0284C7"/>
                </a:solidFill>
                <a:latin typeface="+mj-lt"/>
                <a:ea typeface="+mj-ea"/>
                <a:cs typeface="+mj-cs"/>
                <a:sym typeface="Helvetica"/>
              </a:defRPr>
            </a:lvl1pPr>
          </a:lstStyle>
          <a:p>
            <a:pPr/>
            <a:r>
              <a:t>Execution Roadmap</a:t>
            </a:r>
          </a:p>
        </p:txBody>
      </p:sp>
      <p:sp>
        <p:nvSpPr>
          <p:cNvPr id="393" name="TextBox 4"/>
          <p:cNvSpPr txBox="1"/>
          <p:nvPr/>
        </p:nvSpPr>
        <p:spPr>
          <a:xfrm>
            <a:off x="876300" y="5962649"/>
            <a:ext cx="10534650" cy="1524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a:defRPr b="1" sz="1000">
                <a:solidFill>
                  <a:srgbClr val="334155"/>
                </a:solidFill>
                <a:latin typeface="+mj-lt"/>
                <a:ea typeface="+mj-ea"/>
                <a:cs typeface="+mj-cs"/>
                <a:sym typeface="Helvetica"/>
              </a:defRPr>
            </a:pPr>
            <a:r>
              <a:t>Next Steps:</a:t>
            </a:r>
            <a:r>
              <a:rPr b="0"/>
              <a:t> Finalize SRS derivation and prepare software tracking tables linking requirements to test cases.</a:t>
            </a:r>
          </a:p>
        </p:txBody>
      </p:sp>
      <p:sp>
        <p:nvSpPr>
          <p:cNvPr id="394" name="TextBox 5"/>
          <p:cNvSpPr txBox="1"/>
          <p:nvPr/>
        </p:nvSpPr>
        <p:spPr>
          <a:xfrm>
            <a:off x="609600" y="771525"/>
            <a:ext cx="5366662" cy="4064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700">
                <a:solidFill>
                  <a:srgbClr val="0F172A"/>
                </a:solidFill>
                <a:latin typeface="+mj-lt"/>
                <a:ea typeface="+mj-ea"/>
                <a:cs typeface="+mj-cs"/>
                <a:sym typeface="Helvetica"/>
              </a:defRPr>
            </a:lvl1pPr>
          </a:lstStyle>
          <a:p>
            <a:pPr/>
            <a:r>
              <a:t>Certification Milestones &amp; Status</a:t>
            </a:r>
          </a:p>
        </p:txBody>
      </p:sp>
      <p:sp>
        <p:nvSpPr>
          <p:cNvPr id="395" name="Rounded Rectangle 6"/>
          <p:cNvSpPr/>
          <p:nvPr/>
        </p:nvSpPr>
        <p:spPr>
          <a:xfrm>
            <a:off x="1585912" y="3924300"/>
            <a:ext cx="790576" cy="209550"/>
          </a:xfrm>
          <a:prstGeom prst="roundRect">
            <a:avLst>
              <a:gd name="adj" fmla="val 45454"/>
            </a:avLst>
          </a:prstGeom>
          <a:solidFill>
            <a:srgbClr val="DCFCE7"/>
          </a:solidFill>
          <a:ln w="12700">
            <a:miter lim="400000"/>
          </a:ln>
        </p:spPr>
        <p:txBody>
          <a:bodyPr lIns="45719" rIns="45719" anchor="ctr"/>
          <a:lstStyle/>
          <a:p>
            <a:pPr algn="ctr">
              <a:defRPr>
                <a:solidFill>
                  <a:srgbClr val="FFFFFF"/>
                </a:solidFill>
              </a:defRPr>
            </a:pPr>
          </a:p>
        </p:txBody>
      </p:sp>
      <p:sp>
        <p:nvSpPr>
          <p:cNvPr id="396" name="Rounded Rectangle 7"/>
          <p:cNvSpPr/>
          <p:nvPr/>
        </p:nvSpPr>
        <p:spPr>
          <a:xfrm>
            <a:off x="4495800" y="2819400"/>
            <a:ext cx="457200" cy="457200"/>
          </a:xfrm>
          <a:prstGeom prst="roundRect">
            <a:avLst>
              <a:gd name="adj" fmla="val 50000"/>
            </a:avLst>
          </a:prstGeom>
          <a:solidFill>
            <a:srgbClr val="D97706"/>
          </a:solidFill>
          <a:ln w="38100">
            <a:solidFill>
              <a:srgbClr val="FFFFFF"/>
            </a:solidFill>
          </a:ln>
        </p:spPr>
        <p:txBody>
          <a:bodyPr lIns="45719" rIns="45719" anchor="ctr"/>
          <a:lstStyle/>
          <a:p>
            <a:pPr algn="ctr">
              <a:defRPr>
                <a:solidFill>
                  <a:srgbClr val="FFFFFF"/>
                </a:solidFill>
              </a:defRPr>
            </a:pPr>
          </a:p>
        </p:txBody>
      </p:sp>
      <p:sp>
        <p:nvSpPr>
          <p:cNvPr id="397" name="Rounded Rectangle 8"/>
          <p:cNvSpPr/>
          <p:nvPr/>
        </p:nvSpPr>
        <p:spPr>
          <a:xfrm>
            <a:off x="4262437" y="3924300"/>
            <a:ext cx="923926" cy="209550"/>
          </a:xfrm>
          <a:prstGeom prst="roundRect">
            <a:avLst>
              <a:gd name="adj" fmla="val 45454"/>
            </a:avLst>
          </a:prstGeom>
          <a:solidFill>
            <a:srgbClr val="FEF3C7"/>
          </a:solidFill>
          <a:ln w="12700">
            <a:miter lim="400000"/>
          </a:ln>
        </p:spPr>
        <p:txBody>
          <a:bodyPr lIns="45719" rIns="45719" anchor="ctr"/>
          <a:lstStyle/>
          <a:p>
            <a:pPr algn="ctr">
              <a:defRPr>
                <a:solidFill>
                  <a:srgbClr val="FFFFFF"/>
                </a:solidFill>
              </a:defRPr>
            </a:pPr>
          </a:p>
        </p:txBody>
      </p:sp>
      <p:sp>
        <p:nvSpPr>
          <p:cNvPr id="398" name="Rounded Rectangle 9"/>
          <p:cNvSpPr/>
          <p:nvPr/>
        </p:nvSpPr>
        <p:spPr>
          <a:xfrm>
            <a:off x="7239000" y="2819400"/>
            <a:ext cx="457200" cy="457200"/>
          </a:xfrm>
          <a:prstGeom prst="roundRect">
            <a:avLst>
              <a:gd name="adj" fmla="val 50000"/>
            </a:avLst>
          </a:prstGeom>
          <a:solidFill>
            <a:srgbClr val="FFFFFF"/>
          </a:solidFill>
          <a:ln w="38100">
            <a:solidFill>
              <a:srgbClr val="CBD5E1"/>
            </a:solidFill>
          </a:ln>
        </p:spPr>
        <p:txBody>
          <a:bodyPr lIns="45719" rIns="45719" anchor="ctr"/>
          <a:lstStyle/>
          <a:p>
            <a:pPr algn="ctr">
              <a:defRPr>
                <a:solidFill>
                  <a:srgbClr val="FFFFFF"/>
                </a:solidFill>
              </a:defRPr>
            </a:pPr>
          </a:p>
        </p:txBody>
      </p:sp>
      <p:sp>
        <p:nvSpPr>
          <p:cNvPr id="399" name="Rounded Rectangle 10"/>
          <p:cNvSpPr/>
          <p:nvPr/>
        </p:nvSpPr>
        <p:spPr>
          <a:xfrm>
            <a:off x="7105650" y="3924300"/>
            <a:ext cx="723900" cy="209550"/>
          </a:xfrm>
          <a:prstGeom prst="roundRect">
            <a:avLst>
              <a:gd name="adj" fmla="val 45454"/>
            </a:avLst>
          </a:prstGeom>
          <a:solidFill>
            <a:srgbClr val="F1F5F9"/>
          </a:solidFill>
          <a:ln w="12700">
            <a:miter lim="400000"/>
          </a:ln>
        </p:spPr>
        <p:txBody>
          <a:bodyPr lIns="45719" rIns="45719" anchor="ctr"/>
          <a:lstStyle/>
          <a:p>
            <a:pPr algn="ctr">
              <a:defRPr>
                <a:solidFill>
                  <a:srgbClr val="FFFFFF"/>
                </a:solidFill>
              </a:defRPr>
            </a:pPr>
          </a:p>
        </p:txBody>
      </p:sp>
      <p:sp>
        <p:nvSpPr>
          <p:cNvPr id="400" name="Rounded Rectangle 11"/>
          <p:cNvSpPr/>
          <p:nvPr/>
        </p:nvSpPr>
        <p:spPr>
          <a:xfrm>
            <a:off x="9982200" y="2819400"/>
            <a:ext cx="457200" cy="457200"/>
          </a:xfrm>
          <a:prstGeom prst="roundRect">
            <a:avLst>
              <a:gd name="adj" fmla="val 50000"/>
            </a:avLst>
          </a:prstGeom>
          <a:solidFill>
            <a:srgbClr val="FFFFFF"/>
          </a:solidFill>
          <a:ln w="38100">
            <a:solidFill>
              <a:srgbClr val="CBD5E1"/>
            </a:solidFill>
          </a:ln>
        </p:spPr>
        <p:txBody>
          <a:bodyPr lIns="45719" rIns="45719" anchor="ctr"/>
          <a:lstStyle/>
          <a:p>
            <a:pPr algn="ctr">
              <a:defRPr>
                <a:solidFill>
                  <a:srgbClr val="FFFFFF"/>
                </a:solidFill>
              </a:defRPr>
            </a:pPr>
          </a:p>
        </p:txBody>
      </p:sp>
      <p:sp>
        <p:nvSpPr>
          <p:cNvPr id="401" name="Rounded Rectangle 12"/>
          <p:cNvSpPr/>
          <p:nvPr/>
        </p:nvSpPr>
        <p:spPr>
          <a:xfrm>
            <a:off x="9648825" y="3924300"/>
            <a:ext cx="1123950" cy="209550"/>
          </a:xfrm>
          <a:prstGeom prst="roundRect">
            <a:avLst>
              <a:gd name="adj" fmla="val 45454"/>
            </a:avLst>
          </a:prstGeom>
          <a:solidFill>
            <a:srgbClr val="F1F5F9"/>
          </a:solidFill>
          <a:ln w="12700">
            <a:miter lim="400000"/>
          </a:ln>
        </p:spPr>
        <p:txBody>
          <a:bodyPr lIns="45719" rIns="45719" anchor="ctr"/>
          <a:lstStyle/>
          <a:p>
            <a:pPr algn="ctr">
              <a:defRPr>
                <a:solidFill>
                  <a:srgbClr val="FFFFFF"/>
                </a:solidFill>
              </a:defRPr>
            </a:pPr>
          </a:p>
        </p:txBody>
      </p:sp>
      <p:pic>
        <p:nvPicPr>
          <p:cNvPr id="402" name="Picture 13" descr="Picture 13"/>
          <p:cNvPicPr>
            <a:picLocks noChangeAspect="1"/>
          </p:cNvPicPr>
          <p:nvPr/>
        </p:nvPicPr>
        <p:blipFill>
          <a:blip r:embed="rId2">
            <a:extLst/>
          </a:blip>
          <a:stretch>
            <a:fillRect/>
          </a:stretch>
        </p:blipFill>
        <p:spPr>
          <a:xfrm>
            <a:off x="1752600" y="2819400"/>
            <a:ext cx="457200" cy="457200"/>
          </a:xfrm>
          <a:prstGeom prst="rect">
            <a:avLst/>
          </a:prstGeom>
          <a:ln w="12700">
            <a:miter lim="400000"/>
          </a:ln>
        </p:spPr>
      </p:pic>
      <p:pic>
        <p:nvPicPr>
          <p:cNvPr id="403" name="Picture 14" descr="Picture 14"/>
          <p:cNvPicPr>
            <a:picLocks noChangeAspect="1"/>
          </p:cNvPicPr>
          <p:nvPr/>
        </p:nvPicPr>
        <p:blipFill>
          <a:blip r:embed="rId3">
            <a:extLst/>
          </a:blip>
          <a:stretch>
            <a:fillRect/>
          </a:stretch>
        </p:blipFill>
        <p:spPr>
          <a:xfrm>
            <a:off x="1914525" y="2971800"/>
            <a:ext cx="133350" cy="152400"/>
          </a:xfrm>
          <a:prstGeom prst="rect">
            <a:avLst/>
          </a:prstGeom>
          <a:ln w="12700">
            <a:miter lim="400000"/>
          </a:ln>
        </p:spPr>
      </p:pic>
      <p:sp>
        <p:nvSpPr>
          <p:cNvPr id="404" name="TextBox 15"/>
          <p:cNvSpPr txBox="1"/>
          <p:nvPr/>
        </p:nvSpPr>
        <p:spPr>
          <a:xfrm>
            <a:off x="1686792" y="3429000"/>
            <a:ext cx="588814" cy="1778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b="1" sz="1200">
                <a:solidFill>
                  <a:srgbClr val="0F172A"/>
                </a:solidFill>
                <a:latin typeface="+mj-lt"/>
                <a:ea typeface="+mj-ea"/>
                <a:cs typeface="+mj-cs"/>
                <a:sym typeface="Helvetica"/>
              </a:defRPr>
            </a:lvl1pPr>
          </a:lstStyle>
          <a:p>
            <a:pPr/>
            <a:r>
              <a:t>Phase 1</a:t>
            </a:r>
          </a:p>
        </p:txBody>
      </p:sp>
      <p:sp>
        <p:nvSpPr>
          <p:cNvPr id="405" name="TextBox 16"/>
          <p:cNvSpPr txBox="1"/>
          <p:nvPr/>
        </p:nvSpPr>
        <p:spPr>
          <a:xfrm>
            <a:off x="1346060" y="3676650"/>
            <a:ext cx="1270280" cy="1397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900">
                <a:solidFill>
                  <a:srgbClr val="64748B"/>
                </a:solidFill>
                <a:latin typeface="+mj-lt"/>
                <a:ea typeface="+mj-ea"/>
                <a:cs typeface="+mj-cs"/>
                <a:sym typeface="Helvetica"/>
              </a:defRPr>
            </a:lvl1pPr>
          </a:lstStyle>
          <a:p>
            <a:pPr/>
            <a:r>
              <a:t>Architecture (SAD, SDD)</a:t>
            </a:r>
          </a:p>
        </p:txBody>
      </p:sp>
      <p:sp>
        <p:nvSpPr>
          <p:cNvPr id="406" name="TextBox 17"/>
          <p:cNvSpPr txBox="1"/>
          <p:nvPr/>
        </p:nvSpPr>
        <p:spPr>
          <a:xfrm>
            <a:off x="1538287" y="3962400"/>
            <a:ext cx="885826" cy="1270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b="1" sz="800">
                <a:solidFill>
                  <a:srgbClr val="16A34A"/>
                </a:solidFill>
                <a:latin typeface="JetBrains Mono"/>
                <a:ea typeface="JetBrains Mono"/>
                <a:cs typeface="JetBrains Mono"/>
                <a:sym typeface="JetBrains Mono"/>
              </a:defRPr>
            </a:lvl1pPr>
          </a:lstStyle>
          <a:p>
            <a:pPr/>
            <a:r>
              <a:t>COMPLETED</a:t>
            </a:r>
          </a:p>
        </p:txBody>
      </p:sp>
      <p:sp>
        <p:nvSpPr>
          <p:cNvPr id="407" name="TextBox 18"/>
          <p:cNvSpPr txBox="1"/>
          <p:nvPr/>
        </p:nvSpPr>
        <p:spPr>
          <a:xfrm>
            <a:off x="4352925" y="2959099"/>
            <a:ext cx="742950"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200">
                <a:solidFill>
                  <a:srgbClr val="FFFFFF"/>
                </a:solidFill>
                <a:latin typeface="+mj-lt"/>
                <a:ea typeface="+mj-ea"/>
                <a:cs typeface="+mj-cs"/>
                <a:sym typeface="Helvetica"/>
              </a:defRPr>
            </a:lvl1pPr>
          </a:lstStyle>
          <a:p>
            <a:pPr/>
            <a:r>
              <a:t>2</a:t>
            </a:r>
          </a:p>
        </p:txBody>
      </p:sp>
      <p:sp>
        <p:nvSpPr>
          <p:cNvPr id="408" name="TextBox 19"/>
          <p:cNvSpPr txBox="1"/>
          <p:nvPr/>
        </p:nvSpPr>
        <p:spPr>
          <a:xfrm>
            <a:off x="4429992" y="3429000"/>
            <a:ext cx="588814" cy="1778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b="1" sz="1200">
                <a:solidFill>
                  <a:srgbClr val="0F172A"/>
                </a:solidFill>
                <a:latin typeface="+mj-lt"/>
                <a:ea typeface="+mj-ea"/>
                <a:cs typeface="+mj-cs"/>
                <a:sym typeface="Helvetica"/>
              </a:defRPr>
            </a:lvl1pPr>
          </a:lstStyle>
          <a:p>
            <a:pPr/>
            <a:r>
              <a:t>Phase 2</a:t>
            </a:r>
          </a:p>
        </p:txBody>
      </p:sp>
      <p:sp>
        <p:nvSpPr>
          <p:cNvPr id="409" name="TextBox 20"/>
          <p:cNvSpPr txBox="1"/>
          <p:nvPr/>
        </p:nvSpPr>
        <p:spPr>
          <a:xfrm>
            <a:off x="4182324" y="3676650"/>
            <a:ext cx="1084152" cy="1397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900">
                <a:solidFill>
                  <a:srgbClr val="64748B"/>
                </a:solidFill>
                <a:latin typeface="+mj-lt"/>
                <a:ea typeface="+mj-ea"/>
                <a:cs typeface="+mj-cs"/>
                <a:sym typeface="Helvetica"/>
              </a:defRPr>
            </a:lvl1pPr>
          </a:lstStyle>
          <a:p>
            <a:pPr/>
            <a:r>
              <a:t>Requirements &amp; RAT</a:t>
            </a:r>
          </a:p>
        </p:txBody>
      </p:sp>
      <p:sp>
        <p:nvSpPr>
          <p:cNvPr id="410" name="TextBox 21"/>
          <p:cNvSpPr txBox="1"/>
          <p:nvPr/>
        </p:nvSpPr>
        <p:spPr>
          <a:xfrm>
            <a:off x="4214812" y="3962400"/>
            <a:ext cx="1019176" cy="1270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b="1" sz="800">
                <a:solidFill>
                  <a:srgbClr val="B45309"/>
                </a:solidFill>
                <a:latin typeface="JetBrains Mono"/>
                <a:ea typeface="JetBrains Mono"/>
                <a:cs typeface="JetBrains Mono"/>
                <a:sym typeface="JetBrains Mono"/>
              </a:defRPr>
            </a:lvl1pPr>
          </a:lstStyle>
          <a:p>
            <a:pPr/>
            <a:r>
              <a:t>IN PROGRESS</a:t>
            </a:r>
          </a:p>
        </p:txBody>
      </p:sp>
      <p:sp>
        <p:nvSpPr>
          <p:cNvPr id="411" name="TextBox 22"/>
          <p:cNvSpPr txBox="1"/>
          <p:nvPr/>
        </p:nvSpPr>
        <p:spPr>
          <a:xfrm>
            <a:off x="7096125" y="2959099"/>
            <a:ext cx="742950"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200">
                <a:solidFill>
                  <a:srgbClr val="64748B"/>
                </a:solidFill>
                <a:latin typeface="+mj-lt"/>
                <a:ea typeface="+mj-ea"/>
                <a:cs typeface="+mj-cs"/>
                <a:sym typeface="Helvetica"/>
              </a:defRPr>
            </a:lvl1pPr>
          </a:lstStyle>
          <a:p>
            <a:pPr/>
            <a:r>
              <a:t>3</a:t>
            </a:r>
          </a:p>
        </p:txBody>
      </p:sp>
      <p:sp>
        <p:nvSpPr>
          <p:cNvPr id="412" name="TextBox 23"/>
          <p:cNvSpPr txBox="1"/>
          <p:nvPr/>
        </p:nvSpPr>
        <p:spPr>
          <a:xfrm>
            <a:off x="7173192" y="3429000"/>
            <a:ext cx="588815" cy="1778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b="1" sz="1200">
                <a:solidFill>
                  <a:srgbClr val="0F172A"/>
                </a:solidFill>
                <a:latin typeface="+mj-lt"/>
                <a:ea typeface="+mj-ea"/>
                <a:cs typeface="+mj-cs"/>
                <a:sym typeface="Helvetica"/>
              </a:defRPr>
            </a:lvl1pPr>
          </a:lstStyle>
          <a:p>
            <a:pPr/>
            <a:r>
              <a:t>Phase 3</a:t>
            </a:r>
          </a:p>
        </p:txBody>
      </p:sp>
      <p:sp>
        <p:nvSpPr>
          <p:cNvPr id="413" name="TextBox 24"/>
          <p:cNvSpPr txBox="1"/>
          <p:nvPr/>
        </p:nvSpPr>
        <p:spPr>
          <a:xfrm>
            <a:off x="6927561" y="3676650"/>
            <a:ext cx="1080078" cy="1397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900">
                <a:solidFill>
                  <a:srgbClr val="64748B"/>
                </a:solidFill>
                <a:latin typeface="+mj-lt"/>
                <a:ea typeface="+mj-ea"/>
                <a:cs typeface="+mj-cs"/>
                <a:sym typeface="Helvetica"/>
              </a:defRPr>
            </a:lvl1pPr>
          </a:lstStyle>
          <a:p>
            <a:pPr/>
            <a:r>
              <a:t>Verification Protocols</a:t>
            </a:r>
          </a:p>
        </p:txBody>
      </p:sp>
      <p:sp>
        <p:nvSpPr>
          <p:cNvPr id="414" name="TextBox 25"/>
          <p:cNvSpPr txBox="1"/>
          <p:nvPr/>
        </p:nvSpPr>
        <p:spPr>
          <a:xfrm>
            <a:off x="7058025" y="3962400"/>
            <a:ext cx="819150" cy="1270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b="1" sz="800">
                <a:solidFill>
                  <a:srgbClr val="64748B"/>
                </a:solidFill>
                <a:latin typeface="JetBrains Mono"/>
                <a:ea typeface="JetBrains Mono"/>
                <a:cs typeface="JetBrains Mono"/>
                <a:sym typeface="JetBrains Mono"/>
              </a:defRPr>
            </a:lvl1pPr>
          </a:lstStyle>
          <a:p>
            <a:pPr/>
            <a:r>
              <a:t>UPCOMING</a:t>
            </a:r>
          </a:p>
        </p:txBody>
      </p:sp>
      <p:sp>
        <p:nvSpPr>
          <p:cNvPr id="415" name="TextBox 26"/>
          <p:cNvSpPr txBox="1"/>
          <p:nvPr/>
        </p:nvSpPr>
        <p:spPr>
          <a:xfrm>
            <a:off x="9839325" y="2959099"/>
            <a:ext cx="742950"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200">
                <a:solidFill>
                  <a:srgbClr val="64748B"/>
                </a:solidFill>
                <a:latin typeface="+mj-lt"/>
                <a:ea typeface="+mj-ea"/>
                <a:cs typeface="+mj-cs"/>
                <a:sym typeface="Helvetica"/>
              </a:defRPr>
            </a:lvl1pPr>
          </a:lstStyle>
          <a:p>
            <a:pPr/>
            <a:r>
              <a:t>4</a:t>
            </a:r>
          </a:p>
        </p:txBody>
      </p:sp>
      <p:sp>
        <p:nvSpPr>
          <p:cNvPr id="416" name="TextBox 27"/>
          <p:cNvSpPr txBox="1"/>
          <p:nvPr/>
        </p:nvSpPr>
        <p:spPr>
          <a:xfrm>
            <a:off x="9916392" y="3429000"/>
            <a:ext cx="588815" cy="1778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b="1" sz="1200">
                <a:solidFill>
                  <a:srgbClr val="0F172A"/>
                </a:solidFill>
                <a:latin typeface="+mj-lt"/>
                <a:ea typeface="+mj-ea"/>
                <a:cs typeface="+mj-cs"/>
                <a:sym typeface="Helvetica"/>
              </a:defRPr>
            </a:lvl1pPr>
          </a:lstStyle>
          <a:p>
            <a:pPr/>
            <a:r>
              <a:t>Phase 4</a:t>
            </a:r>
          </a:p>
        </p:txBody>
      </p:sp>
      <p:sp>
        <p:nvSpPr>
          <p:cNvPr id="417" name="TextBox 28"/>
          <p:cNvSpPr txBox="1"/>
          <p:nvPr/>
        </p:nvSpPr>
        <p:spPr>
          <a:xfrm>
            <a:off x="9553252" y="3676650"/>
            <a:ext cx="1315096" cy="1397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900">
                <a:solidFill>
                  <a:srgbClr val="64748B"/>
                </a:solidFill>
                <a:latin typeface="+mj-lt"/>
                <a:ea typeface="+mj-ea"/>
                <a:cs typeface="+mj-cs"/>
                <a:sym typeface="Helvetica"/>
              </a:defRPr>
            </a:lvl1pPr>
          </a:lstStyle>
          <a:p>
            <a:pPr/>
            <a:r>
              <a:t>Notified Body Submission</a:t>
            </a:r>
          </a:p>
        </p:txBody>
      </p:sp>
      <p:sp>
        <p:nvSpPr>
          <p:cNvPr id="418" name="TextBox 29"/>
          <p:cNvSpPr txBox="1"/>
          <p:nvPr/>
        </p:nvSpPr>
        <p:spPr>
          <a:xfrm>
            <a:off x="9601200" y="3962400"/>
            <a:ext cx="1219200" cy="1270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b="1" sz="800">
                <a:solidFill>
                  <a:srgbClr val="64748B"/>
                </a:solidFill>
                <a:latin typeface="JetBrains Mono"/>
                <a:ea typeface="JetBrains Mono"/>
                <a:cs typeface="JetBrains Mono"/>
                <a:sym typeface="JetBrains Mono"/>
              </a:defRPr>
            </a:lvl1pPr>
          </a:lstStyle>
          <a:p>
            <a:pPr/>
            <a:r>
              <a:t>TARGET 2026/27</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141C36"/>
        </a:solidFill>
      </p:bgPr>
    </p:bg>
    <p:spTree>
      <p:nvGrpSpPr>
        <p:cNvPr id="1" name=""/>
        <p:cNvGrpSpPr/>
        <p:nvPr/>
      </p:nvGrpSpPr>
      <p:grpSpPr>
        <a:xfrm>
          <a:off x="0" y="0"/>
          <a:ext cx="0" cy="0"/>
          <a:chOff x="0" y="0"/>
          <a:chExt cx="0" cy="0"/>
        </a:xfrm>
      </p:grpSpPr>
      <p:pic>
        <p:nvPicPr>
          <p:cNvPr id="420" name="Picture 1" descr="Picture 1"/>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421" name="Rounded Rectangle 3"/>
          <p:cNvSpPr/>
          <p:nvPr/>
        </p:nvSpPr>
        <p:spPr>
          <a:xfrm>
            <a:off x="609600" y="2500311"/>
            <a:ext cx="5334000" cy="2209801"/>
          </a:xfrm>
          <a:prstGeom prst="roundRect">
            <a:avLst>
              <a:gd name="adj" fmla="val 8620"/>
            </a:avLst>
          </a:prstGeom>
          <a:solidFill>
            <a:srgbClr val="1D253E"/>
          </a:solidFill>
          <a:ln>
            <a:solidFill>
              <a:srgbClr val="2C334A"/>
            </a:solidFill>
          </a:ln>
        </p:spPr>
        <p:txBody>
          <a:bodyPr lIns="45719" rIns="45719" anchor="ctr"/>
          <a:lstStyle/>
          <a:p>
            <a:pPr algn="ctr">
              <a:defRPr>
                <a:solidFill>
                  <a:srgbClr val="FFFFFF"/>
                </a:solidFill>
              </a:defRPr>
            </a:pPr>
          </a:p>
        </p:txBody>
      </p:sp>
      <p:sp>
        <p:nvSpPr>
          <p:cNvPr id="422" name="Rounded Rectangle 4"/>
          <p:cNvSpPr/>
          <p:nvPr/>
        </p:nvSpPr>
        <p:spPr>
          <a:xfrm>
            <a:off x="6248400" y="2500311"/>
            <a:ext cx="5334000" cy="2209801"/>
          </a:xfrm>
          <a:prstGeom prst="roundRect">
            <a:avLst>
              <a:gd name="adj" fmla="val 8620"/>
            </a:avLst>
          </a:prstGeom>
          <a:solidFill>
            <a:srgbClr val="1D253E"/>
          </a:solidFill>
          <a:ln>
            <a:solidFill>
              <a:srgbClr val="2C334A"/>
            </a:solidFill>
          </a:ln>
        </p:spPr>
        <p:txBody>
          <a:bodyPr lIns="45719" rIns="45719" anchor="ctr"/>
          <a:lstStyle/>
          <a:p>
            <a:pPr algn="ctr">
              <a:defRPr>
                <a:solidFill>
                  <a:srgbClr val="FFFFFF"/>
                </a:solidFill>
              </a:defRPr>
            </a:pPr>
          </a:p>
        </p:txBody>
      </p:sp>
      <p:sp>
        <p:nvSpPr>
          <p:cNvPr id="423" name="Rectangle 5"/>
          <p:cNvSpPr/>
          <p:nvPr/>
        </p:nvSpPr>
        <p:spPr>
          <a:xfrm>
            <a:off x="609600" y="5789612"/>
            <a:ext cx="10972800" cy="12701"/>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424" name="Picture 6" descr="Picture 6"/>
          <p:cNvPicPr>
            <a:picLocks noChangeAspect="1"/>
          </p:cNvPicPr>
          <p:nvPr/>
        </p:nvPicPr>
        <p:blipFill>
          <a:blip r:embed="rId4">
            <a:extLst/>
          </a:blip>
          <a:stretch>
            <a:fillRect/>
          </a:stretch>
        </p:blipFill>
        <p:spPr>
          <a:xfrm>
            <a:off x="962025" y="2852736"/>
            <a:ext cx="495300" cy="495301"/>
          </a:xfrm>
          <a:prstGeom prst="rect">
            <a:avLst/>
          </a:prstGeom>
          <a:ln w="12700">
            <a:miter lim="400000"/>
          </a:ln>
        </p:spPr>
      </p:pic>
      <p:pic>
        <p:nvPicPr>
          <p:cNvPr id="425" name="Picture 7" descr="Picture 7"/>
          <p:cNvPicPr>
            <a:picLocks noChangeAspect="1"/>
          </p:cNvPicPr>
          <p:nvPr/>
        </p:nvPicPr>
        <p:blipFill>
          <a:blip r:embed="rId4">
            <a:extLst/>
          </a:blip>
          <a:stretch>
            <a:fillRect/>
          </a:stretch>
        </p:blipFill>
        <p:spPr>
          <a:xfrm>
            <a:off x="6600825" y="2852736"/>
            <a:ext cx="495300" cy="495301"/>
          </a:xfrm>
          <a:prstGeom prst="rect">
            <a:avLst/>
          </a:prstGeom>
          <a:ln w="12700">
            <a:miter lim="400000"/>
          </a:ln>
        </p:spPr>
      </p:pic>
      <p:pic>
        <p:nvPicPr>
          <p:cNvPr id="426" name="Picture 8" descr="Picture 8"/>
          <p:cNvPicPr>
            <a:picLocks noChangeAspect="1"/>
          </p:cNvPicPr>
          <p:nvPr/>
        </p:nvPicPr>
        <p:blipFill>
          <a:blip r:embed="rId5">
            <a:extLst/>
          </a:blip>
          <a:stretch>
            <a:fillRect/>
          </a:stretch>
        </p:blipFill>
        <p:spPr>
          <a:xfrm>
            <a:off x="1095375" y="2986086"/>
            <a:ext cx="228600" cy="228601"/>
          </a:xfrm>
          <a:prstGeom prst="rect">
            <a:avLst/>
          </a:prstGeom>
          <a:ln w="12700">
            <a:miter lim="400000"/>
          </a:ln>
        </p:spPr>
      </p:pic>
      <p:pic>
        <p:nvPicPr>
          <p:cNvPr id="427" name="Picture 9" descr="Picture 9"/>
          <p:cNvPicPr>
            <a:picLocks noChangeAspect="1"/>
          </p:cNvPicPr>
          <p:nvPr/>
        </p:nvPicPr>
        <p:blipFill>
          <a:blip r:embed="rId6">
            <a:extLst/>
          </a:blip>
          <a:stretch>
            <a:fillRect/>
          </a:stretch>
        </p:blipFill>
        <p:spPr>
          <a:xfrm>
            <a:off x="6719886" y="2986086"/>
            <a:ext cx="257176" cy="228601"/>
          </a:xfrm>
          <a:prstGeom prst="rect">
            <a:avLst/>
          </a:prstGeom>
          <a:ln w="12700">
            <a:miter lim="400000"/>
          </a:ln>
        </p:spPr>
      </p:pic>
      <p:sp>
        <p:nvSpPr>
          <p:cNvPr id="428" name="TextBox 10"/>
          <p:cNvSpPr txBox="1"/>
          <p:nvPr/>
        </p:nvSpPr>
        <p:spPr>
          <a:xfrm>
            <a:off x="609600" y="609600"/>
            <a:ext cx="11068050" cy="1397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900">
                <a:solidFill>
                  <a:srgbClr val="38BDF8"/>
                </a:solidFill>
                <a:latin typeface="+mj-lt"/>
                <a:ea typeface="+mj-ea"/>
                <a:cs typeface="+mj-cs"/>
                <a:sym typeface="Helvetica"/>
              </a:defRPr>
            </a:lvl1pPr>
          </a:lstStyle>
          <a:p>
            <a:pPr/>
            <a:r>
              <a:t>Next Steps &amp; Closing</a:t>
            </a:r>
          </a:p>
        </p:txBody>
      </p:sp>
      <p:sp>
        <p:nvSpPr>
          <p:cNvPr id="429" name="TextBox 11"/>
          <p:cNvSpPr txBox="1"/>
          <p:nvPr/>
        </p:nvSpPr>
        <p:spPr>
          <a:xfrm>
            <a:off x="609600" y="885825"/>
            <a:ext cx="7845450" cy="5080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3300">
                <a:solidFill>
                  <a:srgbClr val="FFFFFF"/>
                </a:solidFill>
                <a:latin typeface="+mj-lt"/>
                <a:ea typeface="+mj-ea"/>
                <a:cs typeface="+mj-cs"/>
                <a:sym typeface="Helvetica"/>
              </a:defRPr>
            </a:lvl1pPr>
          </a:lstStyle>
          <a:p>
            <a:pPr/>
            <a:r>
              <a:t>Proving It Works: Testing &amp; Verification</a:t>
            </a:r>
          </a:p>
        </p:txBody>
      </p:sp>
      <p:sp>
        <p:nvSpPr>
          <p:cNvPr id="430" name="TextBox 12"/>
          <p:cNvSpPr txBox="1"/>
          <p:nvPr/>
        </p:nvSpPr>
        <p:spPr>
          <a:xfrm>
            <a:off x="609599" y="6048375"/>
            <a:ext cx="2381053" cy="1651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sz="1100">
                <a:solidFill>
                  <a:srgbClr val="94A3B8"/>
                </a:solidFill>
                <a:latin typeface="+mj-lt"/>
                <a:ea typeface="+mj-ea"/>
                <a:cs typeface="+mj-cs"/>
                <a:sym typeface="Helvetica"/>
              </a:defRPr>
            </a:lvl1pPr>
          </a:lstStyle>
          <a:p>
            <a:pPr/>
            <a:r>
              <a:t>Alessandro Bacchiega · DHILab · FBK</a:t>
            </a:r>
          </a:p>
        </p:txBody>
      </p:sp>
      <p:sp>
        <p:nvSpPr>
          <p:cNvPr id="431" name="TextBox 13"/>
          <p:cNvSpPr txBox="1"/>
          <p:nvPr/>
        </p:nvSpPr>
        <p:spPr>
          <a:xfrm>
            <a:off x="8820150" y="6029325"/>
            <a:ext cx="2679533" cy="2032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300">
                <a:solidFill>
                  <a:srgbClr val="38BDF8"/>
                </a:solidFill>
                <a:latin typeface="+mj-lt"/>
                <a:ea typeface="+mj-ea"/>
                <a:cs typeface="+mj-cs"/>
                <a:sym typeface="Helvetica"/>
              </a:defRPr>
            </a:lvl1pPr>
          </a:lstStyle>
          <a:p>
            <a:pPr/>
            <a:r>
              <a:t>Thank You / Questions &amp; Answers</a:t>
            </a:r>
          </a:p>
        </p:txBody>
      </p:sp>
      <p:sp>
        <p:nvSpPr>
          <p:cNvPr id="432" name="TextBox 14"/>
          <p:cNvSpPr txBox="1"/>
          <p:nvPr/>
        </p:nvSpPr>
        <p:spPr>
          <a:xfrm>
            <a:off x="962025" y="3538537"/>
            <a:ext cx="901105" cy="2413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600">
                <a:solidFill>
                  <a:srgbClr val="FFFFFF"/>
                </a:solidFill>
                <a:latin typeface="+mj-lt"/>
                <a:ea typeface="+mj-ea"/>
                <a:cs typeface="+mj-cs"/>
                <a:sym typeface="Helvetica"/>
              </a:defRPr>
            </a:lvl1pPr>
          </a:lstStyle>
          <a:p>
            <a:pPr/>
            <a:r>
              <a:t>Test Plan</a:t>
            </a:r>
          </a:p>
        </p:txBody>
      </p:sp>
      <p:sp>
        <p:nvSpPr>
          <p:cNvPr id="433" name="TextBox 15"/>
          <p:cNvSpPr txBox="1"/>
          <p:nvPr/>
        </p:nvSpPr>
        <p:spPr>
          <a:xfrm>
            <a:off x="962025" y="3900487"/>
            <a:ext cx="4724400" cy="44360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800"/>
              </a:lnSpc>
              <a:defRPr sz="1100">
                <a:solidFill>
                  <a:srgbClr val="CBD5E1"/>
                </a:solidFill>
                <a:latin typeface="+mj-lt"/>
                <a:ea typeface="+mj-ea"/>
                <a:cs typeface="+mj-cs"/>
                <a:sym typeface="Helvetica"/>
              </a:defRPr>
            </a:lvl1pPr>
          </a:lstStyle>
          <a:p>
            <a:pPr/>
            <a:r>
              <a:t>Defines how each requirement will be systematically verified, along with clear acceptance pass/fail criteria.</a:t>
            </a:r>
          </a:p>
        </p:txBody>
      </p:sp>
      <p:sp>
        <p:nvSpPr>
          <p:cNvPr id="434" name="TextBox 16"/>
          <p:cNvSpPr txBox="1"/>
          <p:nvPr/>
        </p:nvSpPr>
        <p:spPr>
          <a:xfrm>
            <a:off x="6600825" y="3538537"/>
            <a:ext cx="2335312" cy="2413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1600">
                <a:solidFill>
                  <a:srgbClr val="FFFFFF"/>
                </a:solidFill>
                <a:latin typeface="+mj-lt"/>
                <a:ea typeface="+mj-ea"/>
                <a:cs typeface="+mj-cs"/>
                <a:sym typeface="Helvetica"/>
              </a:defRPr>
            </a:lvl1pPr>
          </a:lstStyle>
          <a:p>
            <a:pPr/>
            <a:r>
              <a:t>Software Tracking Table</a:t>
            </a:r>
          </a:p>
        </p:txBody>
      </p:sp>
      <p:sp>
        <p:nvSpPr>
          <p:cNvPr id="435" name="TextBox 17"/>
          <p:cNvSpPr txBox="1"/>
          <p:nvPr/>
        </p:nvSpPr>
        <p:spPr>
          <a:xfrm>
            <a:off x="6600825" y="3900487"/>
            <a:ext cx="4724400" cy="44360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800"/>
              </a:lnSpc>
              <a:defRPr sz="1100">
                <a:solidFill>
                  <a:srgbClr val="CBD5E1"/>
                </a:solidFill>
                <a:latin typeface="+mj-lt"/>
                <a:ea typeface="+mj-ea"/>
                <a:cs typeface="+mj-cs"/>
                <a:sym typeface="Helvetica"/>
              </a:defRPr>
            </a:lvl1pPr>
          </a:lstStyle>
          <a:p>
            <a:pPr/>
            <a:r>
              <a:t>Bi-directionally links every requirement to its associated risk, design element, and verification test case.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